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4" r:id="rId1"/>
  </p:sldMasterIdLst>
  <p:notesMasterIdLst>
    <p:notesMasterId r:id="rId21"/>
  </p:notesMasterIdLst>
  <p:sldIdLst>
    <p:sldId id="256" r:id="rId2"/>
    <p:sldId id="257" r:id="rId3"/>
    <p:sldId id="278" r:id="rId4"/>
    <p:sldId id="29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58" r:id="rId20"/>
  </p:sldIdLst>
  <p:sldSz cx="9144000" cy="6858000" type="screen4x3"/>
  <p:notesSz cx="9929813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624599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505A3-4F4E-4F3F-82DB-F1D6E9186C08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9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92982" y="3271381"/>
            <a:ext cx="794385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624599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BD384-47EF-4CCD-B70F-EDE1DA3793F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198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899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4250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389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2915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6191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5816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3302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0081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2174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8954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0994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6173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9048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52592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76361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8065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6218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567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2022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405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3907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185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386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38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9361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045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590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918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765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56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FB523-961F-5548-9A3C-5F9950391A0E}" type="datetimeFigureOut">
              <a:rPr lang="es-MX" smtClean="0"/>
              <a:t>26/08/2024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556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688EB2B-94CE-6D88-CC28-D0258B9779F4}"/>
              </a:ext>
            </a:extLst>
          </p:cNvPr>
          <p:cNvSpPr txBox="1"/>
          <p:nvPr/>
        </p:nvSpPr>
        <p:spPr>
          <a:xfrm>
            <a:off x="2133601" y="2603266"/>
            <a:ext cx="6858000" cy="2439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9100" marR="168656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400" b="1" spc="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ograma</a:t>
            </a:r>
            <a:r>
              <a:rPr lang="en-US" sz="2400" b="1" spc="43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Anual</a:t>
            </a:r>
            <a:r>
              <a:rPr lang="en-US" sz="2400" b="1" spc="-15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Desarrol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2400" b="1" spc="2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Archivíst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endParaRPr lang="es-MX" sz="1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(PADA 20</a:t>
            </a:r>
            <a:r>
              <a:rPr lang="en-US" sz="2400" b="1" spc="-1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30"/>
              </a:spcBef>
            </a:pPr>
            <a:r>
              <a:rPr lang="en-US" sz="1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1000"/>
              </a:lnSpc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DIRECCIÓN DE ADMINISTRACIÓN Y FINANZAS 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b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s-MX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67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413220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PRESENTACIÓN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4706A94-EAEF-AC0E-870D-11C1BC50177C}"/>
              </a:ext>
            </a:extLst>
          </p:cNvPr>
          <p:cNvSpPr txBox="1"/>
          <p:nvPr/>
        </p:nvSpPr>
        <p:spPr>
          <a:xfrm>
            <a:off x="655092" y="1394597"/>
            <a:ext cx="8274359" cy="406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stico</a:t>
            </a:r>
            <a:r>
              <a:rPr lang="en-US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US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24)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fine</a:t>
            </a:r>
            <a:r>
              <a:rPr lang="en-US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 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n-US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int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n-US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sos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micos,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ló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tiv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dis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ibl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ntiene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n-US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nización</a:t>
            </a:r>
            <a:r>
              <a:rPr lang="en-US" sz="1600" spc="-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inc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nis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 </a:t>
            </a:r>
            <a:r>
              <a:rPr lang="en-US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eración,  </a:t>
            </a:r>
            <a:r>
              <a:rPr lang="en-US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ción,  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n-US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se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rid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n-US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info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n-US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2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pira 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 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ndicion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  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iten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mplimiento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nes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blece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 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ello 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rio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blicos  que 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conf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ento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sico,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co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pleto</a:t>
            </a:r>
            <a:r>
              <a:rPr lang="es-MX" sz="1600" spc="4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</a:t>
            </a:r>
            <a:r>
              <a:rPr lang="es-MX" sz="1600" spc="4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 como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ndo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miso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lacion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n-US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stión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ocum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ipos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tidisc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plina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05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01249" y="767536"/>
            <a:ext cx="8842751" cy="6419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 algn="just">
              <a:spcBef>
                <a:spcPts val="115"/>
              </a:spcBef>
              <a:spcAft>
                <a:spcPts val="0"/>
              </a:spcAft>
            </a:pP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</a:p>
          <a:p>
            <a:pPr marL="396875" algn="just">
              <a:spcBef>
                <a:spcPts val="115"/>
              </a:spcBef>
              <a:spcAft>
                <a:spcPts val="0"/>
              </a:spcAft>
            </a:pPr>
            <a:endParaRPr lang="en-US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2.- Antecedentes y problemática en materia de archivos.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2.1 Justificación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3.- Objetivos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3.1 Generales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3.2 Específicos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4.- Planeación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4.1 Cronograma de actividades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4.2 Alcances, entregables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4.3 Reportes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5.-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5.1 Gestión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kumimoji="0" lang="es-MX" altLang="es-MX" sz="1600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5.3 Identificación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5.4 Análisis cuantitativo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5.5 Mitigación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6.- Normatividad</a:t>
            </a:r>
          </a:p>
          <a:p>
            <a:pPr marL="396875" algn="just">
              <a:spcBef>
                <a:spcPts val="115"/>
              </a:spcBef>
            </a:pP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7.- Anexo 1, programa de capacitación</a:t>
            </a:r>
          </a:p>
          <a:p>
            <a:pPr marL="396875">
              <a:spcBef>
                <a:spcPts val="115"/>
              </a:spcBef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396875">
              <a:spcBef>
                <a:spcPts val="115"/>
              </a:spcBef>
            </a:pPr>
            <a:endParaRPr lang="es-MX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71882BB-FD87-75DB-CEA3-DEEE2D56827F}"/>
              </a:ext>
            </a:extLst>
          </p:cNvPr>
          <p:cNvSpPr txBox="1"/>
          <p:nvPr/>
        </p:nvSpPr>
        <p:spPr>
          <a:xfrm>
            <a:off x="517560" y="188848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CONTENIDO</a:t>
            </a:r>
          </a:p>
        </p:txBody>
      </p:sp>
    </p:spTree>
    <p:extLst>
      <p:ext uri="{BB962C8B-B14F-4D97-AF65-F5344CB8AC3E}">
        <p14:creationId xmlns:p14="http://schemas.microsoft.com/office/powerpoint/2010/main" val="36707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ELEMENTOS DEL PLAN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24268" y="684197"/>
            <a:ext cx="8842751" cy="5478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45"/>
              </a:spcBef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marR="64960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8,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inadora 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elaborará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al:</a:t>
            </a:r>
          </a:p>
          <a:p>
            <a:pPr marL="396875" marR="1187450">
              <a:lnSpc>
                <a:spcPct val="150000"/>
              </a:lnSpc>
              <a:spcAft>
                <a:spcPts val="0"/>
              </a:spcAft>
            </a:pP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labora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meter</a:t>
            </a:r>
            <a:r>
              <a:rPr lang="es-MX" sz="1600" b="1" i="1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tul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ujeto</a:t>
            </a:r>
            <a:r>
              <a:rPr lang="es-MX" sz="1600" b="1" i="1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obl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éste 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e,</a:t>
            </a:r>
            <a:r>
              <a:rPr lang="es-MX" sz="1600" b="1" i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establecido</a:t>
            </a:r>
            <a:r>
              <a:rPr lang="es-MX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etos 	obligados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parte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or:</a:t>
            </a:r>
          </a:p>
          <a:p>
            <a:pPr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121094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b="1" i="1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din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2745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b="1" i="1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te,</a:t>
            </a:r>
            <a:r>
              <a:rPr lang="es-MX" sz="1600" b="1" i="1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      </a:t>
            </a:r>
            <a:r>
              <a:rPr lang="es-MX" sz="1600" b="1" i="1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ór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b="1" i="1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MX" sz="1600" b="1" i="1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396875" marR="82867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ealizar</a:t>
            </a:r>
            <a:r>
              <a:rPr lang="es-MX" sz="1600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-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rto,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iano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largo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plazo.</a:t>
            </a:r>
          </a:p>
        </p:txBody>
      </p:sp>
    </p:spTree>
    <p:extLst>
      <p:ext uri="{BB962C8B-B14F-4D97-AF65-F5344CB8AC3E}">
        <p14:creationId xmlns:p14="http://schemas.microsoft.com/office/powerpoint/2010/main" val="105934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75304" y="963560"/>
            <a:ext cx="9881420" cy="3814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5113" marR="15087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esde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 y  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c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menzado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 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este organismo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gubernamental, pero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eria archivística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 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ual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zaci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ntos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  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Administración y </a:t>
            </a:r>
            <a:r>
              <a:rPr lang="es-MX" sz="1600" spc="3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Finanzas </a:t>
            </a:r>
            <a:r>
              <a:rPr lang="es-MX" sz="1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raba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requ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 perm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ema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 del SIMAPAG,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así  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rga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</a:pPr>
            <a:r>
              <a:rPr lang="es-MX" sz="1600" spc="-5" dirty="0">
                <a:latin typeface="Arial" panose="020B0604020202020204" pitchFamily="34" charset="0"/>
                <a:cs typeface="Arial" panose="020B0604020202020204" pitchFamily="34" charset="0"/>
              </a:rPr>
              <a:t>Para ello, se trabaja en la integración de una Infraestructura idónea para el  correcto funcionamiento de los servicios archivísticos que promueva la  correcta integración  de los expedientes, inventarios  y  la  adecuada realización de transferencias primarias.</a:t>
            </a:r>
          </a:p>
        </p:txBody>
      </p:sp>
    </p:spTree>
    <p:extLst>
      <p:ext uri="{BB962C8B-B14F-4D97-AF65-F5344CB8AC3E}">
        <p14:creationId xmlns:p14="http://schemas.microsoft.com/office/powerpoint/2010/main" val="280195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2.1 JUSTIFICACIÓN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15882" y="871820"/>
            <a:ext cx="8880305" cy="530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6040" marR="98361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segui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7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el SIMAPAG</a:t>
            </a:r>
            <a:r>
              <a:rPr lang="es-MX" sz="14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su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ite,</a:t>
            </a:r>
            <a:r>
              <a:rPr lang="es-MX" sz="14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ecto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4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3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rtuno 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esa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rollo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la gestión </a:t>
            </a:r>
            <a:r>
              <a:rPr lang="es-MX" sz="14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  y 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rv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inf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del organismo operador de agua y  como elemento que facilita la  transparencia y  la  adecuada rendición de cuentas.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34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4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024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instru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</a:t>
            </a:r>
            <a:r>
              <a:rPr lang="es-MX" sz="14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4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4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cnic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Sistema, 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 </a:t>
            </a:r>
            <a:r>
              <a:rPr lang="es-MX" sz="14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4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4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unidad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4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alizar</a:t>
            </a:r>
            <a:r>
              <a:rPr lang="es-MX" sz="14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invent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ral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4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stabl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400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4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chivos</a:t>
            </a:r>
            <a:r>
              <a:rPr lang="es-MX" sz="14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tículo</a:t>
            </a:r>
            <a:r>
              <a:rPr lang="es-MX" sz="14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13.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980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arizaci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ncen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alizan,</a:t>
            </a:r>
            <a:r>
              <a:rPr lang="es-MX" sz="14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sean</a:t>
            </a:r>
            <a:r>
              <a:rPr lang="es-MX" sz="14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ás op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apegados</a:t>
            </a:r>
            <a:r>
              <a:rPr lang="es-MX" sz="1400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nte.</a:t>
            </a:r>
          </a:p>
          <a:p>
            <a:pPr algn="just">
              <a:lnSpc>
                <a:spcPts val="500"/>
              </a:lnSpc>
              <a:spcBef>
                <a:spcPts val="10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Atendiendo de los  dispuesto en los  Artículo 23 y 26 de la Ley General de Archivos, establece que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 los  Sujetos Obligados que cuenten con un Sistema Institucional de Archivos deberán elaborar un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programa anual y publicarlo en su portal electrónico en los primeros  treinta  días  naturales   del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ejercicio  fiscal correspondiente,  asimismo, deberán elaborar un informe anual detallando el cum-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plimiento del programa anual y publicarlo en su portal electrónico,  a más tardar el  último día del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meses de enero del siguiente año de la ejecución de dicho programa, a continuación, se presenta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el  Programa Anual  de Desarrollo Archivístico 2024 para el Sistema Municipal de Agua Potable y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Alcantarillado de Guanajuato (SIMAPAG).</a:t>
            </a:r>
          </a:p>
        </p:txBody>
      </p:sp>
    </p:spTree>
    <p:extLst>
      <p:ext uri="{BB962C8B-B14F-4D97-AF65-F5344CB8AC3E}">
        <p14:creationId xmlns:p14="http://schemas.microsoft.com/office/powerpoint/2010/main" val="110838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 3 OBJETIVOS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60420" y="636376"/>
            <a:ext cx="8983580" cy="585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5195" algn="just"/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es-MX" sz="1600" b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9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izar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gestión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SIMAPAG,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l,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apego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ándares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ia,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ntar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il, 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rtuna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ditorías</a:t>
            </a:r>
            <a:r>
              <a:rPr lang="es-MX" sz="16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ntrol.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500"/>
              </a:lnSpc>
              <a:spcBef>
                <a:spcPts val="2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	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</a:t>
            </a:r>
            <a:r>
              <a:rPr lang="es-MX" sz="1600" b="1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specíf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25"/>
              </a:spcBef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89280" indent="-342900" algn="just">
              <a:buFont typeface="+mj-lt"/>
              <a:buAutoNum type="arabicPeriod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mitidas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</a:p>
          <a:p>
            <a:pPr marL="246380" algn="just"/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y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8890" indent="-229235" algn="just"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nfide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les,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garantizar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dismin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algn="just"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9525" indent="-229235" algn="just"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rados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ales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7259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4 PLANEACIÓN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378669" cy="5138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9080" marR="1288415" algn="just">
              <a:lnSpc>
                <a:spcPct val="104000"/>
              </a:lnSpc>
              <a:spcAft>
                <a:spcPts val="0"/>
              </a:spcAf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Con  la   finalidad  de  cumplir  con  los   objetivos  del  PADA 2024,  se establecen a continuación, la necesidad para el mejoramiento en la organización de los Archivos y la ejecución de las actividades necesarias para su logro.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4.1 Requisitos:</a:t>
            </a:r>
          </a:p>
          <a:p>
            <a:pPr algn="just">
              <a:lnSpc>
                <a:spcPts val="1000"/>
              </a:lnSpc>
              <a:spcBef>
                <a:spcPts val="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198438" marR="6818630" algn="just">
              <a:lnSpc>
                <a:spcPts val="1400"/>
              </a:lnSpc>
              <a:spcAft>
                <a:spcPts val="0"/>
              </a:spcAft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Publicar el Programa Anual de Desarrollo Archivístico 2024 en el Portal Institucional.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Actualizar,  el   Cuadro   General   de   Clasificación  Archivística  y   el   Catálogo  de Disposición Documental.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Actualizar el Directorio de responsables de Archivo de Trámite.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Capacitación y profesionalización del personal responsable de la operatividad de los archivos. (Anexo 1).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transferencias primarias y/o secundarias.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Adecuación  de espacios destinados para el  resguardo y conservación documental del Archivo de Concentración.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bajas documentales.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Celebrar las  Sesiones Ordinarias y/o  Extraordinarias del Grupo Interdisciplinario  de Valoración Documental conforme al calendario aprobado.</a:t>
            </a:r>
          </a:p>
        </p:txBody>
      </p:sp>
    </p:spTree>
    <p:extLst>
      <p:ext uri="{BB962C8B-B14F-4D97-AF65-F5344CB8AC3E}">
        <p14:creationId xmlns:p14="http://schemas.microsoft.com/office/powerpoint/2010/main" val="636044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6561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.1</a:t>
            </a:r>
            <a:r>
              <a:rPr lang="es-MX" sz="2000" b="1" spc="37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2000" b="1" spc="3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6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ntaci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r>
              <a:rPr lang="es-MX" sz="20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5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vidades</a:t>
            </a:r>
            <a:endParaRPr lang="es-MX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15E6873-4C11-E58B-DCA6-08DE01411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21" y="1244009"/>
            <a:ext cx="7944795" cy="40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54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4.2 Alcance, entregables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5" y="931649"/>
            <a:ext cx="8616609" cy="5759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8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ance: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1049020" marR="167703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está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aplic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18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 las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ades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logre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gestión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ntregable</a:t>
            </a:r>
            <a:r>
              <a:rPr lang="es-MX" sz="1600" b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800"/>
              </a:lnSpc>
              <a:spcBef>
                <a:spcPts val="4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</a:t>
            </a:r>
          </a:p>
          <a:p>
            <a:pPr marL="1334770" indent="-285750" algn="just">
              <a:spcBef>
                <a:spcPts val="1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nual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chivístico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ica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Disposici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latin typeface="Arial" panose="020B0604020202020204" pitchFamily="34" charset="0"/>
                <a:cs typeface="Arial" panose="020B0604020202020204" pitchFamily="34" charset="0"/>
              </a:rPr>
              <a:t>Oficios de designación o ratificación de los responsables de archivo de trámite.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Formatos Archivísticos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Guía simple, Hoja caja,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oja Portada, Hoja Testigo, Vale de préstamo de archivo, Baja documental, Control de inventario, Baja de documentos mayor y menor a 2005)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nstancias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capacita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adas.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rupo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discipli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l.</a:t>
            </a:r>
          </a:p>
          <a:p>
            <a:pPr marL="1334770" indent="-285750" algn="just"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n.</a:t>
            </a: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037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4.3 Reportes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55210" y="1017517"/>
            <a:ext cx="9442518" cy="5349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>
              <a:lnSpc>
                <a:spcPts val="14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1.1 Reporte de avances</a:t>
            </a:r>
          </a:p>
          <a:p>
            <a:pPr marL="85090" marR="1670050" algn="just">
              <a:spcAft>
                <a:spcPts val="0"/>
              </a:spcAft>
            </a:pPr>
            <a:endParaRPr lang="es-MX" sz="1600" spc="5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5090" marR="1670050" algn="just"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rmes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estral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1.2 Control de cambios</a:t>
            </a: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o.</a:t>
            </a:r>
          </a:p>
          <a:p>
            <a:pPr marL="85090" marR="166560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es,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etapas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ár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sto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General 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aplic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eventi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 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spc="5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1.3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cedimiento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85090" marR="166497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alía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ora,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arán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espond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/>
            <a:b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125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5 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4365631-2966-B8C9-180E-58785C237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77898"/>
              </p:ext>
            </p:extLst>
          </p:nvPr>
        </p:nvGraphicFramePr>
        <p:xfrm>
          <a:off x="1327580" y="3502378"/>
          <a:ext cx="6272530" cy="24530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02665">
                  <a:extLst>
                    <a:ext uri="{9D8B030D-6E8A-4147-A177-3AD203B41FA5}">
                      <a16:colId xmlns:a16="http://schemas.microsoft.com/office/drawing/2014/main" val="1207810171"/>
                    </a:ext>
                  </a:extLst>
                </a:gridCol>
                <a:gridCol w="3242945">
                  <a:extLst>
                    <a:ext uri="{9D8B030D-6E8A-4147-A177-3AD203B41FA5}">
                      <a16:colId xmlns:a16="http://schemas.microsoft.com/office/drawing/2014/main" val="3182199606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27593359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320570015"/>
                    </a:ext>
                  </a:extLst>
                </a:gridCol>
              </a:tblGrid>
              <a:tr h="899795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91135"/>
                      <a:r>
                        <a:rPr lang="es-MX" sz="1250" spc="-10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m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703580"/>
                      <a:r>
                        <a:rPr lang="es-MX" sz="1250" dirty="0">
                          <a:effectLst/>
                        </a:rPr>
                        <a:t>P</a:t>
                      </a:r>
                      <a:r>
                        <a:rPr lang="es-MX" sz="1250" spc="-10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b</a:t>
                      </a:r>
                      <a:r>
                        <a:rPr lang="es-MX" sz="1250" spc="2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 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10" dirty="0">
                          <a:effectLst/>
                        </a:rPr>
                        <a:t>v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d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20" dirty="0">
                          <a:effectLst/>
                        </a:rPr>
                        <a:t>m</a:t>
                      </a:r>
                      <a:r>
                        <a:rPr lang="es-MX" sz="1250" spc="-5" dirty="0">
                          <a:effectLst/>
                        </a:rPr>
                        <a:t>p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25"/>
                        </a:spcBef>
                      </a:pPr>
                      <a:r>
                        <a:rPr lang="es-MX" sz="9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06045" marR="78740" indent="16002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>
                          <a:effectLst/>
                        </a:rPr>
                        <a:t>P</a:t>
                      </a:r>
                      <a:r>
                        <a:rPr lang="es-MX" sz="1250" spc="-10">
                          <a:effectLst/>
                        </a:rPr>
                        <a:t>u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10">
                          <a:effectLst/>
                        </a:rPr>
                        <a:t>v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b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48590"/>
                      <a:r>
                        <a:rPr lang="es-MX" sz="1250" spc="-3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10">
                          <a:effectLst/>
                        </a:rPr>
                        <a:t>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25666601"/>
                  </a:ext>
                </a:extLst>
              </a:tr>
              <a:tr h="155321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73660" marR="46990" indent="12827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40">
                          <a:effectLst/>
                        </a:rPr>
                        <a:t>R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10">
                          <a:effectLst/>
                        </a:rPr>
                        <a:t>óg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0" marR="5715" indent="13970" algn="ctr">
                        <a:lnSpc>
                          <a:spcPct val="11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s-MX" sz="1250" spc="-3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rra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no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ra</a:t>
                      </a:r>
                      <a:r>
                        <a:rPr lang="es-MX" sz="1250" spc="5" dirty="0">
                          <a:effectLst/>
                        </a:rPr>
                        <a:t>du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5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nu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ob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j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z</a:t>
                      </a:r>
                      <a:r>
                        <a:rPr lang="es-MX" sz="1250" spc="-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qu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a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40" dirty="0">
                          <a:effectLst/>
                        </a:rPr>
                        <a:t>í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f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ón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0180" marR="76835" indent="-6413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20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t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5">
                          <a:effectLst/>
                        </a:rPr>
                        <a:t>s</a:t>
                      </a:r>
                      <a:r>
                        <a:rPr lang="es-MX" sz="1250">
                          <a:effectLst/>
                        </a:rPr>
                        <a:t>o</a:t>
                      </a:r>
                      <a:r>
                        <a:rPr lang="es-MX" sz="1250" spc="5">
                          <a:effectLst/>
                        </a:rPr>
                        <a:t> 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 </a:t>
                      </a:r>
                      <a:r>
                        <a:rPr lang="es-MX" sz="1250" spc="45">
                          <a:effectLst/>
                        </a:rPr>
                        <a:t>l</a:t>
                      </a:r>
                      <a:r>
                        <a:rPr lang="es-MX" sz="1250">
                          <a:effectLst/>
                        </a:rPr>
                        <a:t>a </a:t>
                      </a:r>
                      <a:r>
                        <a:rPr lang="es-MX" sz="1250" spc="45">
                          <a:effectLst/>
                        </a:rPr>
                        <a:t>li</a:t>
                      </a:r>
                      <a:r>
                        <a:rPr lang="es-MX" sz="1250" spc="5">
                          <a:effectLst/>
                        </a:rPr>
                        <a:t>b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-30">
                          <a:effectLst/>
                        </a:rPr>
                        <a:t>c</a:t>
                      </a:r>
                      <a:r>
                        <a:rPr lang="es-MX" sz="1250" spc="45">
                          <a:effectLst/>
                        </a:rPr>
                        <a:t>i</a:t>
                      </a:r>
                      <a:r>
                        <a:rPr lang="es-MX" sz="1250" spc="5">
                          <a:effectLst/>
                        </a:rPr>
                        <a:t>ó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85090" marR="36830" indent="30924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2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r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6274264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8199509-33B7-F4C4-9CA4-AC30BD26A89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37331" y="693949"/>
            <a:ext cx="8053028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09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5.1.  Gestión de riesgos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  el  proceso de monitorear y controlar los  riesgos aplicando técnicas, tales como el análisis de  variación y  de  tendencias, que  requieren  el   uso  de  información del desempeño generada durante la ejecución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proceso Monitorear y Controlar los Riesgos puede implicar la selección de estrategias alternativas, la  ejecución de un plan de contingencia o de reserva, la  implementación de acciones correctivas y la modificación del plan para la dirección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1" i="0" u="none" strike="noStrike" cap="none" normalizeH="0" baseline="0" dirty="0">
              <a:ln>
                <a:noFill/>
              </a:ln>
              <a:solidFill>
                <a:srgbClr val="6D152D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1.1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98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3C4500A-6256-28BA-B94F-B5622ECF3F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640528"/>
              </p:ext>
            </p:extLst>
          </p:nvPr>
        </p:nvGraphicFramePr>
        <p:xfrm>
          <a:off x="747252" y="2114607"/>
          <a:ext cx="7396359" cy="285394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53039">
                  <a:extLst>
                    <a:ext uri="{9D8B030D-6E8A-4147-A177-3AD203B41FA5}">
                      <a16:colId xmlns:a16="http://schemas.microsoft.com/office/drawing/2014/main" val="2895850803"/>
                    </a:ext>
                  </a:extLst>
                </a:gridCol>
                <a:gridCol w="3025670">
                  <a:extLst>
                    <a:ext uri="{9D8B030D-6E8A-4147-A177-3AD203B41FA5}">
                      <a16:colId xmlns:a16="http://schemas.microsoft.com/office/drawing/2014/main" val="158558298"/>
                    </a:ext>
                  </a:extLst>
                </a:gridCol>
                <a:gridCol w="1781280">
                  <a:extLst>
                    <a:ext uri="{9D8B030D-6E8A-4147-A177-3AD203B41FA5}">
                      <a16:colId xmlns:a16="http://schemas.microsoft.com/office/drawing/2014/main" val="1487979310"/>
                    </a:ext>
                  </a:extLst>
                </a:gridCol>
                <a:gridCol w="1436370">
                  <a:extLst>
                    <a:ext uri="{9D8B030D-6E8A-4147-A177-3AD203B41FA5}">
                      <a16:colId xmlns:a16="http://schemas.microsoft.com/office/drawing/2014/main" val="3476304087"/>
                    </a:ext>
                  </a:extLst>
                </a:gridCol>
              </a:tblGrid>
              <a:tr h="105138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2085"/>
                      <a:r>
                        <a:rPr lang="es-MX" sz="1350" spc="-75">
                          <a:effectLst/>
                        </a:rPr>
                        <a:t>A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n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579120"/>
                      <a:r>
                        <a:rPr lang="es-MX" sz="1350" spc="-5" dirty="0">
                          <a:effectLst/>
                        </a:rPr>
                        <a:t>P</a:t>
                      </a:r>
                      <a:r>
                        <a:rPr lang="es-MX" sz="1350" spc="-40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ibl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-70" dirty="0">
                          <a:effectLst/>
                        </a:rPr>
                        <a:t>v</a:t>
                      </a:r>
                      <a:r>
                        <a:rPr lang="es-MX" sz="1350" spc="-40" dirty="0">
                          <a:effectLst/>
                        </a:rPr>
                        <a:t>id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d</a:t>
                      </a:r>
                      <a:r>
                        <a:rPr lang="es-MX" sz="1350" spc="-2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m</a:t>
                      </a:r>
                      <a:r>
                        <a:rPr lang="es-MX" sz="1350" spc="-40" dirty="0">
                          <a:effectLst/>
                        </a:rPr>
                        <a:t>p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105" marR="183515" indent="-27305" algn="ctr">
                        <a:lnSpc>
                          <a:spcPct val="115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5">
                          <a:effectLst/>
                        </a:rPr>
                        <a:t>P</a:t>
                      </a:r>
                      <a:r>
                        <a:rPr lang="es-MX" sz="1350" spc="-40">
                          <a:effectLst/>
                        </a:rPr>
                        <a:t>un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-75">
                          <a:effectLst/>
                        </a:rPr>
                        <a:t>v</a:t>
                      </a:r>
                      <a:r>
                        <a:rPr lang="es-MX" sz="1350" spc="-40">
                          <a:effectLst/>
                        </a:rPr>
                        <a:t>uln</a:t>
                      </a:r>
                      <a:r>
                        <a:rPr lang="es-MX" sz="1350" spc="30">
                          <a:effectLst/>
                        </a:rPr>
                        <a:t>era</a:t>
                      </a:r>
                      <a:r>
                        <a:rPr lang="es-MX" sz="1350" spc="-40">
                          <a:effectLst/>
                        </a:rPr>
                        <a:t>bl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s (</a:t>
                      </a:r>
                      <a:r>
                        <a:rPr lang="es-MX" sz="1350" spc="-40">
                          <a:effectLst/>
                        </a:rPr>
                        <a:t>i</a:t>
                      </a:r>
                      <a:r>
                        <a:rPr lang="es-MX" sz="1350" spc="30">
                          <a:effectLst/>
                        </a:rPr>
                        <a:t>m</a:t>
                      </a:r>
                      <a:r>
                        <a:rPr lang="es-MX" sz="1350" spc="-40">
                          <a:effectLst/>
                        </a:rPr>
                        <a:t>p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>
                          <a:effectLst/>
                        </a:rPr>
                        <a:t>to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 spc="-40">
                          <a:effectLst/>
                        </a:rPr>
                        <a:t>d</a:t>
                      </a:r>
                      <a:r>
                        <a:rPr lang="es-MX" sz="1350">
                          <a:effectLst/>
                        </a:rPr>
                        <a:t>e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f</a:t>
                      </a:r>
                      <a:r>
                        <a:rPr lang="es-MX" sz="1350" spc="30">
                          <a:effectLst/>
                        </a:rPr>
                        <a:t>ec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 spc="-40">
                          <a:effectLst/>
                        </a:rPr>
                        <a:t>ión</a:t>
                      </a:r>
                      <a:r>
                        <a:rPr lang="es-MX" sz="1350">
                          <a:effectLst/>
                        </a:rPr>
                        <a:t>: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l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,</a:t>
                      </a:r>
                      <a:r>
                        <a:rPr lang="es-MX" sz="1350" spc="-75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di</a:t>
                      </a:r>
                      <a:r>
                        <a:rPr lang="es-MX" sz="1350">
                          <a:effectLst/>
                        </a:rPr>
                        <a:t>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>
                          <a:effectLst/>
                        </a:rPr>
                        <a:t>y</a:t>
                      </a:r>
                      <a:endParaRPr lang="es-MX" sz="1000">
                        <a:effectLst/>
                      </a:endParaRPr>
                    </a:p>
                    <a:p>
                      <a:pPr marL="498475" marR="47180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40">
                          <a:effectLst/>
                        </a:rPr>
                        <a:t>b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jo</a:t>
                      </a:r>
                      <a:r>
                        <a:rPr lang="es-MX" sz="1350">
                          <a:effectLst/>
                        </a:rPr>
                        <a:t>)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262255"/>
                      <a:r>
                        <a:rPr lang="es-MX" sz="1350" spc="-115">
                          <a:effectLst/>
                        </a:rPr>
                        <a:t>E</a:t>
                      </a:r>
                      <a:r>
                        <a:rPr lang="es-MX" sz="1350" spc="30">
                          <a:effectLst/>
                        </a:rPr>
                        <a:t>s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ra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 spc="-40">
                          <a:effectLst/>
                        </a:rPr>
                        <a:t>gi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5704026"/>
                  </a:ext>
                </a:extLst>
              </a:tr>
              <a:tr h="170180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72085" marR="150495" indent="-139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5">
                          <a:effectLst/>
                        </a:rPr>
                        <a:t>R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c</a:t>
                      </a:r>
                      <a:r>
                        <a:rPr lang="es-MX" sz="1350" spc="25">
                          <a:effectLst/>
                        </a:rPr>
                        <a:t>u</a:t>
                      </a:r>
                      <a:r>
                        <a:rPr lang="es-MX" sz="1350">
                          <a:effectLst/>
                        </a:rPr>
                        <a:t>rs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30">
                          <a:effectLst/>
                        </a:rPr>
                        <a:t>hu</a:t>
                      </a:r>
                      <a:r>
                        <a:rPr lang="es-MX" sz="1350">
                          <a:effectLst/>
                        </a:rPr>
                        <a:t>m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ano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105" dirty="0">
                          <a:effectLst/>
                        </a:rPr>
                        <a:t>M</a:t>
                      </a:r>
                      <a:r>
                        <a:rPr lang="es-MX" sz="1350" spc="30" dirty="0">
                          <a:effectLst/>
                        </a:rPr>
                        <a:t>ane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u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0" dirty="0">
                          <a:effectLst/>
                        </a:rPr>
                        <a:t>do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110" dirty="0">
                          <a:effectLst/>
                        </a:rPr>
                        <a:t>x</a:t>
                      </a:r>
                      <a:r>
                        <a:rPr lang="es-MX" sz="1350" spc="30" dirty="0">
                          <a:effectLst/>
                        </a:rPr>
                        <a:t>ped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qu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8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n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0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spc="30" dirty="0">
                          <a:effectLst/>
                        </a:rPr>
                        <a:t>an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u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5" dirty="0">
                          <a:effectLst/>
                        </a:rPr>
                        <a:t>r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p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r>
                        <a:rPr lang="es-MX" sz="1350" spc="-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eg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endParaRPr lang="es-MX" sz="1000" dirty="0">
                        <a:effectLst/>
                      </a:endParaRPr>
                    </a:p>
                    <a:p>
                      <a:pPr marL="594995" marR="59753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la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gan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z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5"/>
                        </a:spcBef>
                      </a:pPr>
                      <a:r>
                        <a:rPr lang="es-MX" sz="13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33020" marR="41275" indent="-8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i="1" u="sng" spc="-105" dirty="0">
                          <a:effectLst/>
                        </a:rPr>
                        <a:t>Contratación </a:t>
                      </a:r>
                      <a:r>
                        <a:rPr lang="es-MX" sz="1350" spc="5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r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s-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pon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endParaRPr lang="es-MX" sz="1000" dirty="0">
                        <a:effectLst/>
                      </a:endParaRP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á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(alto </a:t>
                      </a:r>
                      <a:r>
                        <a:rPr lang="es-MX" sz="1350" spc="35" dirty="0" err="1">
                          <a:effectLst/>
                        </a:rPr>
                        <a:t>i</a:t>
                      </a:r>
                      <a:r>
                        <a:rPr lang="es-MX" sz="1350" dirty="0" err="1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)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9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47625" marR="41275" indent="57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r </a:t>
                      </a:r>
                      <a:r>
                        <a:rPr lang="es-MX" sz="1350" spc="30" dirty="0">
                          <a:effectLst/>
                        </a:rPr>
                        <a:t>po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-40" dirty="0">
                          <a:effectLst/>
                        </a:rPr>
                        <a:t>ít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pe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l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pue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935304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140203C-2E68-AE6A-10B0-24358DFF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50608" y="920397"/>
            <a:ext cx="7911614" cy="1053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6216" tIns="622104" rIns="1764744" bIns="177744" numCol="1" anchor="ctr" anchorCtr="0" compatLnSpc="1">
            <a:prstTxWarp prst="textNoShape">
              <a:avLst/>
            </a:prstTxWarp>
            <a:spAutoFit/>
          </a:bodyPr>
          <a:lstStyle>
            <a:lvl1pPr indent="6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996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807052"/>
            <a:ext cx="8616609" cy="479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5.3 Identificación de riesgos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D04F3FB-B5B7-A77A-CFF1-63A1D046E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188392"/>
              </p:ext>
            </p:extLst>
          </p:nvPr>
        </p:nvGraphicFramePr>
        <p:xfrm>
          <a:off x="915783" y="1582993"/>
          <a:ext cx="7096125" cy="38751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60705">
                  <a:extLst>
                    <a:ext uri="{9D8B030D-6E8A-4147-A177-3AD203B41FA5}">
                      <a16:colId xmlns:a16="http://schemas.microsoft.com/office/drawing/2014/main" val="2670293157"/>
                    </a:ext>
                  </a:extLst>
                </a:gridCol>
                <a:gridCol w="2682558">
                  <a:extLst>
                    <a:ext uri="{9D8B030D-6E8A-4147-A177-3AD203B41FA5}">
                      <a16:colId xmlns:a16="http://schemas.microsoft.com/office/drawing/2014/main" val="2168881537"/>
                    </a:ext>
                  </a:extLst>
                </a:gridCol>
                <a:gridCol w="3852862">
                  <a:extLst>
                    <a:ext uri="{9D8B030D-6E8A-4147-A177-3AD203B41FA5}">
                      <a16:colId xmlns:a16="http://schemas.microsoft.com/office/drawing/2014/main" val="2647209263"/>
                    </a:ext>
                  </a:extLst>
                </a:gridCol>
              </a:tblGrid>
              <a:tr h="251445">
                <a:tc>
                  <a:txBody>
                    <a:bodyPr/>
                    <a:lstStyle/>
                    <a:p>
                      <a:pPr marL="153035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0" marR="957580" algn="ctr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9180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46480521"/>
                  </a:ext>
                </a:extLst>
              </a:tr>
              <a:tr h="495423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Contar con la estructura funcional mínima de una plaza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nivel Supervisor General y 1 auxiliar de honorarios.</a:t>
                      </a: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1446067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32410" marR="23177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10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0640" marR="15875" indent="16002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31520" marR="229870" indent="-469900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ctor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69869875"/>
                  </a:ext>
                </a:extLst>
              </a:tr>
              <a:tr h="73850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85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19710" marR="22034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50"/>
                        </a:spcBef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06375" algn="ctr"/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jora</a:t>
                      </a:r>
                      <a:r>
                        <a:rPr lang="es-MX" sz="110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92760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ración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10"/>
                        </a:spcBef>
                      </a:pPr>
                      <a:r>
                        <a:rPr lang="es-MX" sz="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10285" marR="27305" indent="-96075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0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1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</a:t>
                      </a:r>
                      <a:r>
                        <a:rPr lang="es-MX" sz="1100" spc="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11774433"/>
                  </a:ext>
                </a:extLst>
              </a:tr>
              <a:tr h="591238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20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0345" marR="22098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12140" marR="225425" indent="-3644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35050" marR="1270" indent="-100901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1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1100" spc="-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53455007"/>
                  </a:ext>
                </a:extLst>
              </a:tr>
              <a:tr h="817880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</a:pPr>
                      <a:r>
                        <a:rPr lang="es-MX" sz="7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13995" marR="21590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8260" marR="4953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ases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b="0" spc="-1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78535" marR="978535" algn="ctr"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</a:t>
                      </a:r>
                      <a:r>
                        <a:rPr lang="es-MX" sz="1100" b="0" spc="-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1)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9690" marR="596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</a:t>
                      </a:r>
                      <a:r>
                        <a:rPr lang="es-MX" sz="110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1287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6483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F11E62-53ED-FFB9-355F-C5A77339BD5F}"/>
              </a:ext>
            </a:extLst>
          </p:cNvPr>
          <p:cNvSpPr txBox="1"/>
          <p:nvPr/>
        </p:nvSpPr>
        <p:spPr>
          <a:xfrm>
            <a:off x="663890" y="83235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90">
              <a:spcBef>
                <a:spcPts val="105"/>
              </a:spcBef>
              <a:spcAft>
                <a:spcPts val="0"/>
              </a:spcAft>
            </a:pP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5.4 </a:t>
            </a:r>
            <a:r>
              <a:rPr lang="es-MX" sz="1600" b="1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nál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</a:t>
            </a:r>
            <a:r>
              <a:rPr lang="es-MX" sz="1600" b="1" spc="-1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antitativo</a:t>
            </a:r>
            <a:r>
              <a:rPr lang="es-MX" sz="1600" b="1" spc="1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</a:t>
            </a:r>
            <a:r>
              <a:rPr lang="es-MX" sz="1600" b="1" spc="1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esg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8625A77E-1563-E50A-5057-057B2E2E3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857795"/>
              </p:ext>
            </p:extLst>
          </p:nvPr>
        </p:nvGraphicFramePr>
        <p:xfrm>
          <a:off x="963561" y="1417466"/>
          <a:ext cx="6626942" cy="43513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733059">
                  <a:extLst>
                    <a:ext uri="{9D8B030D-6E8A-4147-A177-3AD203B41FA5}">
                      <a16:colId xmlns:a16="http://schemas.microsoft.com/office/drawing/2014/main" val="3812714913"/>
                    </a:ext>
                  </a:extLst>
                </a:gridCol>
                <a:gridCol w="2682205">
                  <a:extLst>
                    <a:ext uri="{9D8B030D-6E8A-4147-A177-3AD203B41FA5}">
                      <a16:colId xmlns:a16="http://schemas.microsoft.com/office/drawing/2014/main" val="3642367714"/>
                    </a:ext>
                  </a:extLst>
                </a:gridCol>
                <a:gridCol w="1049659">
                  <a:extLst>
                    <a:ext uri="{9D8B030D-6E8A-4147-A177-3AD203B41FA5}">
                      <a16:colId xmlns:a16="http://schemas.microsoft.com/office/drawing/2014/main" val="260674082"/>
                    </a:ext>
                  </a:extLst>
                </a:gridCol>
                <a:gridCol w="861557">
                  <a:extLst>
                    <a:ext uri="{9D8B030D-6E8A-4147-A177-3AD203B41FA5}">
                      <a16:colId xmlns:a16="http://schemas.microsoft.com/office/drawing/2014/main" val="144474835"/>
                    </a:ext>
                  </a:extLst>
                </a:gridCol>
                <a:gridCol w="1300462">
                  <a:extLst>
                    <a:ext uri="{9D8B030D-6E8A-4147-A177-3AD203B41FA5}">
                      <a16:colId xmlns:a16="http://schemas.microsoft.com/office/drawing/2014/main" val="1075025765"/>
                    </a:ext>
                  </a:extLst>
                </a:gridCol>
              </a:tblGrid>
              <a:tr h="842859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73355"/>
                      <a:r>
                        <a:rPr lang="es-MX" sz="1000" spc="-5">
                          <a:effectLst/>
                        </a:rPr>
                        <a:t>No</a:t>
                      </a:r>
                      <a:r>
                        <a:rPr lang="es-MX" sz="1000">
                          <a:effectLst/>
                        </a:rPr>
                        <a:t>.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711200" marR="711835" algn="ctr"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C</a:t>
                      </a:r>
                      <a:r>
                        <a:rPr lang="es-MX" sz="1000">
                          <a:effectLst/>
                        </a:rPr>
                        <a:t>ate</a:t>
                      </a:r>
                      <a:r>
                        <a:rPr lang="es-MX" sz="1000" spc="-10">
                          <a:effectLst/>
                        </a:rPr>
                        <a:t>g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r</a:t>
                      </a:r>
                      <a:r>
                        <a:rPr lang="es-MX" sz="1000" spc="5">
                          <a:effectLst/>
                        </a:rPr>
                        <a:t>í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63500"/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ro</a:t>
                      </a:r>
                      <a:r>
                        <a:rPr lang="es-MX" sz="1000" spc="-10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d</a:t>
                      </a:r>
                      <a:r>
                        <a:rPr lang="es-MX" sz="1000" spc="-10">
                          <a:effectLst/>
                        </a:rPr>
                        <a:t>a</a:t>
                      </a:r>
                      <a:r>
                        <a:rPr lang="es-MX" sz="1000">
                          <a:effectLst/>
                        </a:rPr>
                        <a:t>d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  <a:spcBef>
                          <a:spcPts val="5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9050" marR="17145" algn="ctr"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Im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800"/>
                        </a:lnSpc>
                        <a:spcBef>
                          <a:spcPts val="10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0955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(1</a:t>
                      </a:r>
                      <a:r>
                        <a:rPr lang="es-MX" sz="1000" spc="-65">
                          <a:effectLst/>
                        </a:rPr>
                        <a:t> 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ajo,</a:t>
                      </a:r>
                      <a:r>
                        <a:rPr lang="es-MX" sz="1000" spc="-10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8 a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0660" marR="200025" algn="ctr"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N</a:t>
                      </a:r>
                      <a:r>
                        <a:rPr lang="es-MX" sz="1000">
                          <a:effectLst/>
                        </a:rPr>
                        <a:t>ivel</a:t>
                      </a:r>
                      <a:r>
                        <a:rPr lang="es-MX" sz="1000" spc="-1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de</a:t>
                      </a:r>
                      <a:endParaRPr lang="es-MX" sz="900">
                        <a:effectLst/>
                      </a:endParaRPr>
                    </a:p>
                    <a:p>
                      <a:pPr marL="254635" marR="254635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000" spc="5">
                          <a:effectLst/>
                        </a:rPr>
                        <a:t>R</a:t>
                      </a:r>
                      <a:r>
                        <a:rPr lang="es-MX" sz="1000">
                          <a:effectLst/>
                        </a:rPr>
                        <a:t>ies</a:t>
                      </a:r>
                      <a:r>
                        <a:rPr lang="es-MX" sz="1000" spc="-5">
                          <a:effectLst/>
                        </a:rPr>
                        <a:t>g</a:t>
                      </a:r>
                      <a:r>
                        <a:rPr lang="es-MX" sz="1000">
                          <a:effectLst/>
                        </a:rPr>
                        <a:t>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100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0320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(Pro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abi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-10">
                          <a:effectLst/>
                        </a:rPr>
                        <a:t>da</a:t>
                      </a:r>
                      <a:r>
                        <a:rPr lang="es-MX" sz="1000">
                          <a:effectLst/>
                        </a:rPr>
                        <a:t>d 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or </a:t>
                      </a:r>
                      <a:r>
                        <a:rPr lang="es-MX" sz="1000" spc="7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2825283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100%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8.0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1825085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5209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17780" indent="14160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7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93896712"/>
                  </a:ext>
                </a:extLst>
              </a:tr>
              <a:tr h="80163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066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6.3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5532685"/>
                  </a:ext>
                </a:extLst>
              </a:tr>
              <a:tr h="6350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130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indent="-72072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97510" marR="39560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88925" marR="28956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8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417195" marR="416560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92602241"/>
                  </a:ext>
                </a:extLst>
              </a:tr>
              <a:tr h="71807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3622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48260" indent="-68135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Capacitación y asesorías en materia de archivos.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7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77376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3637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5.5 Mitigación del riesgo.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E61DFDC-377E-1999-5F4E-1F10F8206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763023"/>
              </p:ext>
            </p:extLst>
          </p:nvPr>
        </p:nvGraphicFramePr>
        <p:xfrm>
          <a:off x="943897" y="1383025"/>
          <a:ext cx="7502013" cy="409196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38331">
                  <a:extLst>
                    <a:ext uri="{9D8B030D-6E8A-4147-A177-3AD203B41FA5}">
                      <a16:colId xmlns:a16="http://schemas.microsoft.com/office/drawing/2014/main" val="3670418899"/>
                    </a:ext>
                  </a:extLst>
                </a:gridCol>
                <a:gridCol w="2175372">
                  <a:extLst>
                    <a:ext uri="{9D8B030D-6E8A-4147-A177-3AD203B41FA5}">
                      <a16:colId xmlns:a16="http://schemas.microsoft.com/office/drawing/2014/main" val="196191575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964731273"/>
                    </a:ext>
                  </a:extLst>
                </a:gridCol>
                <a:gridCol w="2664542">
                  <a:extLst>
                    <a:ext uri="{9D8B030D-6E8A-4147-A177-3AD203B41FA5}">
                      <a16:colId xmlns:a16="http://schemas.microsoft.com/office/drawing/2014/main" val="3577045752"/>
                    </a:ext>
                  </a:extLst>
                </a:gridCol>
              </a:tblGrid>
              <a:tr h="406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No.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Proyecto</a:t>
                      </a:r>
                      <a:endParaRPr lang="es-MX" sz="1000" dirty="0">
                        <a:effectLst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nt</a:t>
                      </a:r>
                      <a:r>
                        <a:rPr lang="es-MX" sz="1000" spc="5" dirty="0">
                          <a:effectLst/>
                        </a:rPr>
                        <a:t>if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10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ón</a:t>
                      </a:r>
                      <a:r>
                        <a:rPr lang="es-MX" sz="1000" spc="-3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Mit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g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ción</a:t>
                      </a:r>
                      <a:r>
                        <a:rPr lang="es-MX" sz="1000" spc="-4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93966576"/>
                  </a:ext>
                </a:extLst>
              </a:tr>
              <a:tr h="682787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Estructura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funcional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Falta personal para el área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Creación de estructura funcional, creación de plaza de supervisor general y un contrato por honorarios para un auxiliar de almacén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1864761"/>
                  </a:ext>
                </a:extLst>
              </a:tr>
              <a:tr h="8412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66065" marR="2660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633730" indent="-614680" algn="l" defTabSz="914400" rtl="0" eaLnBrk="1" latinLnBrk="0" hangingPunct="1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47115" marR="53340" indent="-96901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archivo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8740" marR="77470" indent="-317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oración</a:t>
                      </a:r>
                      <a:r>
                        <a:rPr lang="es-MX" sz="900" b="0" spc="-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un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s-MX" sz="900" b="0" spc="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finir</a:t>
                      </a:r>
                      <a:r>
                        <a:rPr lang="es-MX" sz="900" b="0" spc="-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org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ciones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3678404"/>
                  </a:ext>
                </a:extLst>
              </a:tr>
              <a:tr h="5163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9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3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412750" algn="l"/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699135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4160" marR="264795" algn="l">
                        <a:lnSpc>
                          <a:spcPct val="104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cr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9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ctivo</a:t>
                      </a:r>
                      <a:r>
                        <a:rPr lang="es-MX" sz="900" b="0" spc="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y/o cam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inm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900" b="0" spc="-1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idón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la</a:t>
                      </a:r>
                      <a:r>
                        <a:rPr lang="es-MX" sz="900" b="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rda</a:t>
                      </a:r>
                      <a:r>
                        <a:rPr lang="es-MX" sz="900" b="0" spc="-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32708632"/>
                  </a:ext>
                </a:extLst>
              </a:tr>
              <a:tr h="618031"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50825" marR="2533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Bef>
                          <a:spcPts val="90"/>
                        </a:spcBef>
                      </a:pPr>
                      <a:endParaRPr lang="es-MX" sz="9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121410" marR="161925" indent="-93599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900" b="0" spc="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337185" indent="-30924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izar,</a:t>
                      </a:r>
                      <a:r>
                        <a:rPr lang="es-MX" sz="900" b="0" spc="-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cular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15989868"/>
                  </a:ext>
                </a:extLst>
              </a:tr>
              <a:tr h="1026817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44475" marR="24574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2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99060" marR="9969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las</a:t>
                      </a:r>
                      <a:r>
                        <a:rPr lang="es-MX" sz="900" b="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00"/>
                        </a:lnSpc>
                        <a:spcBef>
                          <a:spcPts val="7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780" marR="18415" indent="-127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orci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s,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sí</a:t>
                      </a:r>
                      <a:r>
                        <a:rPr lang="es-MX" sz="900" b="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 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o,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os,</a:t>
                      </a:r>
                      <a:r>
                        <a:rPr lang="es-MX" sz="900" b="0" spc="-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sif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carlos.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84736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577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Normatividad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6" y="1070215"/>
            <a:ext cx="8472342" cy="438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3025" algn="just"/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Constit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Polít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Estados</a:t>
            </a:r>
            <a:r>
              <a:rPr lang="es-MX" sz="1600" kern="1200" spc="1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Unidos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Mexicanos</a:t>
            </a:r>
            <a:r>
              <a:rPr lang="es-MX" sz="1600" kern="1200" spc="-1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17)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Última Reforma DOF 24-01-2024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 Última Reforma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Fede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de</a:t>
            </a:r>
            <a:r>
              <a:rPr lang="es-MX" sz="1600" kern="1200" spc="1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Acceso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 P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2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rm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nsp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Acceso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-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5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Acuerdo del Consejo Nacional del Sistema Nacional de Transparencia, Acceso a la Información Pública y Protección de Datos Personales, por el que se aprueban los Lineamientos para la Organización y Conservación de los Archivos (D.O.F. 04-04-2016).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otección</a:t>
            </a:r>
            <a:r>
              <a:rPr lang="es-MX" sz="1600" kern="1200" spc="-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tos</a:t>
            </a:r>
            <a:r>
              <a:rPr lang="es-MX" sz="1600" kern="1200" spc="-1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sona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7490" marR="438785" indent="-173990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</a:t>
            </a:r>
            <a:r>
              <a:rPr lang="es-MX" sz="1600" spc="32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 Gene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7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Nación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spc="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ict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ocumen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Secund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ia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 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etos obli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dos</a:t>
            </a:r>
            <a:r>
              <a:rPr lang="es-MX" sz="1600" kern="1200" spc="2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Poder</a:t>
            </a:r>
            <a:r>
              <a:rPr lang="es-MX" sz="1600" kern="1200" spc="3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tivo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l, 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evisto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lang="es-MX" sz="1600" kern="1200" spc="2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cción VI,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487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Anexo 1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Programa de capacitación</a:t>
            </a:r>
            <a:r>
              <a:rPr lang="es-MX" sz="18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7EACCFEF-B815-98A5-1FDB-421032389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260101"/>
              </p:ext>
            </p:extLst>
          </p:nvPr>
        </p:nvGraphicFramePr>
        <p:xfrm>
          <a:off x="628650" y="1519689"/>
          <a:ext cx="7886699" cy="320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550805344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22009327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6531439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878841487"/>
                    </a:ext>
                  </a:extLst>
                </a:gridCol>
              </a:tblGrid>
              <a:tr h="90819">
                <a:tc>
                  <a:txBody>
                    <a:bodyPr/>
                    <a:lstStyle/>
                    <a:p>
                      <a:pPr marL="632460" marR="63373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TEMA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89355" marR="119126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spc="5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OBJETIVO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05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3870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</a:t>
                      </a:r>
                      <a:r>
                        <a:rPr lang="es-MX" sz="105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6144325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4690862-42B6-0405-6B7F-CB9B3D193E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09920"/>
              </p:ext>
            </p:extLst>
          </p:nvPr>
        </p:nvGraphicFramePr>
        <p:xfrm>
          <a:off x="628650" y="1910407"/>
          <a:ext cx="7886699" cy="7553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10225088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004902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239310887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481210349"/>
                    </a:ext>
                  </a:extLst>
                </a:gridCol>
              </a:tblGrid>
              <a:tr h="737377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5560" algn="ctr"/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200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Bef>
                          <a:spcPts val="100"/>
                        </a:spcBef>
                      </a:pPr>
                      <a:r>
                        <a:rPr lang="es-MX" sz="12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736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onal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ra</a:t>
                      </a:r>
                      <a:r>
                        <a:rPr lang="es-MX" sz="800" spc="3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desarr</a:t>
                      </a:r>
                      <a:r>
                        <a:rPr lang="es-MX" sz="800" spc="-5" dirty="0">
                          <a:effectLst/>
                        </a:rPr>
                        <a:t>o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e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ividad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pl</a:t>
                      </a:r>
                      <a:r>
                        <a:rPr lang="es-MX" sz="800" spc="-5" dirty="0">
                          <a:effectLst/>
                        </a:rPr>
                        <a:t>az</a:t>
                      </a:r>
                      <a:r>
                        <a:rPr lang="es-MX" sz="800" dirty="0">
                          <a:effectLst/>
                        </a:rPr>
                        <a:t>os 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tac</a:t>
                      </a:r>
                      <a:r>
                        <a:rPr lang="es-MX" sz="800" dirty="0">
                          <a:effectLst/>
                        </a:rPr>
                        <a:t>ión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" marR="8890" algn="l">
                        <a:lnSpc>
                          <a:spcPct val="104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GN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ecu</a:t>
                      </a:r>
                      <a:r>
                        <a:rPr lang="es-MX" sz="800" dirty="0">
                          <a:effectLst/>
                        </a:rPr>
                        <a:t>ndar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10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obl</a:t>
                      </a:r>
                      <a:r>
                        <a:rPr lang="es-MX" sz="800" spc="-5" dirty="0">
                          <a:effectLst/>
                        </a:rPr>
                        <a:t>iga</a:t>
                      </a:r>
                      <a:r>
                        <a:rPr lang="es-MX" sz="800" dirty="0">
                          <a:effectLst/>
                        </a:rPr>
                        <a:t>dos del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ecut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5" dirty="0">
                          <a:effectLst/>
                        </a:rPr>
                        <a:t>ra</a:t>
                      </a:r>
                      <a:r>
                        <a:rPr lang="es-MX" sz="800" dirty="0">
                          <a:effectLst/>
                        </a:rPr>
                        <a:t>l,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previ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5" dirty="0">
                          <a:effectLst/>
                        </a:rPr>
                        <a:t>06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8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8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LGA.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328661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7AFB6BC-6A30-34F3-9B6A-B5CD47521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758910"/>
              </p:ext>
            </p:extLst>
          </p:nvPr>
        </p:nvGraphicFramePr>
        <p:xfrm>
          <a:off x="628649" y="2780562"/>
          <a:ext cx="7886699" cy="50780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83171365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4155548608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717317267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973337576"/>
                    </a:ext>
                  </a:extLst>
                </a:gridCol>
              </a:tblGrid>
              <a:tr h="507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977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imina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61595" algn="ctr">
                        <a:lnSpc>
                          <a:spcPct val="104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Ad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dirty="0">
                          <a:effectLst/>
                        </a:rPr>
                        <a:t>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xplosión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5" dirty="0">
                          <a:effectLst/>
                        </a:rPr>
                        <a:t>y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8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por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G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5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 marR="35242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4124951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C4AAF01B-639D-97F0-C5FF-ABF0C956E4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39153"/>
              </p:ext>
            </p:extLst>
          </p:nvPr>
        </p:nvGraphicFramePr>
        <p:xfrm>
          <a:off x="628650" y="3387683"/>
          <a:ext cx="7886699" cy="3639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67286270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27626410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3670132490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1983149692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2387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Instrumentos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hiví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9842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bir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2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izac</a:t>
                      </a:r>
                      <a:r>
                        <a:rPr lang="es-MX" sz="800" dirty="0">
                          <a:effectLst/>
                        </a:rPr>
                        <a:t>ión,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 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988415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08707489-24FC-B59C-A09A-09B13EB5D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020794"/>
              </p:ext>
            </p:extLst>
          </p:nvPr>
        </p:nvGraphicFramePr>
        <p:xfrm>
          <a:off x="628650" y="3815016"/>
          <a:ext cx="7886699" cy="3749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010633372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24186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5600333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212999803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 marL="5080" marR="124460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rpr</a:t>
                      </a:r>
                      <a:r>
                        <a:rPr lang="es-MX" sz="800" spc="-5" dirty="0">
                          <a:effectLst/>
                        </a:rPr>
                        <a:t>etac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pli</a:t>
                      </a:r>
                      <a:r>
                        <a:rPr lang="es-MX" sz="800" spc="-5" dirty="0">
                          <a:effectLst/>
                        </a:rPr>
                        <a:t>cac</a:t>
                      </a:r>
                      <a:r>
                        <a:rPr lang="es-MX" sz="800" dirty="0">
                          <a:effectLst/>
                        </a:rPr>
                        <a:t>ión del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Ca</a:t>
                      </a:r>
                      <a:r>
                        <a:rPr lang="es-MX" sz="800" spc="-5" dirty="0">
                          <a:effectLst/>
                        </a:rPr>
                        <a:t>tá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1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Dis</a:t>
                      </a:r>
                      <a:r>
                        <a:rPr lang="es-MX" sz="800" spc="5" dirty="0">
                          <a:effectLst/>
                        </a:rPr>
                        <a:t>p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Do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Cl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orr</a:t>
                      </a:r>
                      <a:r>
                        <a:rPr lang="es-MX" sz="800" spc="-5" dirty="0">
                          <a:effectLst/>
                        </a:rPr>
                        <a:t>ecta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34988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74597562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14E36439-CE42-9ABA-5ED4-EF554E262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393846"/>
              </p:ext>
            </p:extLst>
          </p:nvPr>
        </p:nvGraphicFramePr>
        <p:xfrm>
          <a:off x="628650" y="4303774"/>
          <a:ext cx="7886699" cy="67321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52943614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520563419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25442255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738575168"/>
                    </a:ext>
                  </a:extLst>
                </a:gridCol>
              </a:tblGrid>
              <a:tr h="67321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10" dirty="0">
                          <a:effectLst/>
                        </a:rPr>
                        <a:t>  </a:t>
                      </a:r>
                      <a:r>
                        <a:rPr lang="es-MX" sz="800" spc="-5" dirty="0">
                          <a:effectLst/>
                        </a:rPr>
                        <a:t>Téc</a:t>
                      </a:r>
                      <a:r>
                        <a:rPr lang="es-MX" sz="800" dirty="0">
                          <a:effectLst/>
                        </a:rPr>
                        <a:t>ni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den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ece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x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262890" algn="ctr">
                        <a:lnSpc>
                          <a:spcPct val="104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teg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del Gr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rdis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ipl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715" marR="5016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0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1,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2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II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1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3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16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019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D18013-C471-EFF4-0EDC-3B492D252515}"/>
              </a:ext>
            </a:extLst>
          </p:cNvPr>
          <p:cNvSpPr txBox="1"/>
          <p:nvPr/>
        </p:nvSpPr>
        <p:spPr>
          <a:xfrm>
            <a:off x="283464" y="6199632"/>
            <a:ext cx="2084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MX" sz="1100" dirty="0"/>
              <a:t>www.simapag.gob.mx</a:t>
            </a:r>
          </a:p>
        </p:txBody>
      </p:sp>
    </p:spTree>
    <p:extLst>
      <p:ext uri="{BB962C8B-B14F-4D97-AF65-F5344CB8AC3E}">
        <p14:creationId xmlns:p14="http://schemas.microsoft.com/office/powerpoint/2010/main" val="41627394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2305</TotalTime>
  <Words>2919</Words>
  <Application>Microsoft Office PowerPoint</Application>
  <PresentationFormat>Presentación en pantalla (4:3)</PresentationFormat>
  <Paragraphs>541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Area de Cotabilidad</cp:lastModifiedBy>
  <cp:revision>46</cp:revision>
  <cp:lastPrinted>2024-03-27T14:13:57Z</cp:lastPrinted>
  <dcterms:created xsi:type="dcterms:W3CDTF">2022-06-30T13:40:08Z</dcterms:created>
  <dcterms:modified xsi:type="dcterms:W3CDTF">2024-08-26T18:41:15Z</dcterms:modified>
</cp:coreProperties>
</file>