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74" r:id="rId1"/>
  </p:sldMasterIdLst>
  <p:notesMasterIdLst>
    <p:notesMasterId r:id="rId21"/>
  </p:notesMasterIdLst>
  <p:sldIdLst>
    <p:sldId id="256" r:id="rId2"/>
    <p:sldId id="257" r:id="rId3"/>
    <p:sldId id="278" r:id="rId4"/>
    <p:sldId id="295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58" r:id="rId20"/>
  </p:sldIdLst>
  <p:sldSz cx="9144000" cy="6858000" type="screen4x3"/>
  <p:notesSz cx="9929813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7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74"/>
  </p:normalViewPr>
  <p:slideViewPr>
    <p:cSldViewPr snapToGrid="0" snapToObjects="1">
      <p:cViewPr varScale="1">
        <p:scale>
          <a:sx n="105" d="100"/>
          <a:sy n="105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5624599" y="0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505A3-4F4E-4F3F-82DB-F1D6E9186C08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49313"/>
            <a:ext cx="3059113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992982" y="3271381"/>
            <a:ext cx="794385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2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624599" y="6456611"/>
            <a:ext cx="4302919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BBD384-47EF-4CCD-B70F-EDE1DA3793F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2198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4899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42505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538911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29156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461914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75816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033026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50081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52174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10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8954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11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0994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16173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13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90487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14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352592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15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976361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16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98065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62181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18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1567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BBD384-47EF-4CCD-B70F-EDE1DA3793F2}" type="slidenum">
              <a:rPr lang="es-MX" smtClean="0"/>
              <a:t>19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2022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405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3907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185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3864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31380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89361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204528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5906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918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7655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561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FFB523-961F-5548-9A3C-5F9950391A0E}" type="datetimeFigureOut">
              <a:rPr lang="es-MX" smtClean="0"/>
              <a:t>20/06/2024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26FE-2705-C149-8F47-4AF0C5A97ED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5564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D688EB2B-94CE-6D88-CC28-D0258B9779F4}"/>
              </a:ext>
            </a:extLst>
          </p:cNvPr>
          <p:cNvSpPr txBox="1"/>
          <p:nvPr/>
        </p:nvSpPr>
        <p:spPr>
          <a:xfrm>
            <a:off x="2133601" y="2603266"/>
            <a:ext cx="6858000" cy="24391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689100" marR="168656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2400" b="1" spc="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ograma</a:t>
            </a:r>
            <a:r>
              <a:rPr lang="en-US" sz="2400" b="1" spc="43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Anual</a:t>
            </a:r>
            <a:r>
              <a:rPr lang="en-US" sz="2400" b="1" spc="-15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Desarrol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2400" b="1" spc="2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Archivíst</a:t>
            </a:r>
            <a:r>
              <a:rPr lang="en-US" sz="24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endParaRPr lang="es-MX" sz="1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69365" marR="1271270" algn="ctr">
              <a:lnSpc>
                <a:spcPts val="4300"/>
              </a:lnSpc>
              <a:spcAft>
                <a:spcPts val="0"/>
              </a:spcAft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(PADA 20</a:t>
            </a:r>
            <a:r>
              <a:rPr lang="en-US" sz="2400" b="1" spc="-15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endParaRPr lang="es-MX" sz="10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30"/>
              </a:spcBef>
            </a:pPr>
            <a:r>
              <a:rPr lang="en-US" sz="1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>
              <a:lnSpc>
                <a:spcPts val="1000"/>
              </a:lnSpc>
            </a:pPr>
            <a:r>
              <a:rPr lang="en-US" sz="1400" dirty="0">
                <a:solidFill>
                  <a:schemeClr val="accent1">
                    <a:lumMod val="75000"/>
                  </a:schemeClr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DIRECCIÓN DE ADMINISTRACIÓN Y FINANZAS </a:t>
            </a:r>
            <a:endParaRPr lang="es-MX" sz="1400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br>
              <a:rPr lang="en-US" sz="12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s-MX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267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413220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PRESENTACIÓN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14706A94-EAEF-AC0E-870D-11C1BC50177C}"/>
              </a:ext>
            </a:extLst>
          </p:cNvPr>
          <p:cNvSpPr txBox="1"/>
          <p:nvPr/>
        </p:nvSpPr>
        <p:spPr>
          <a:xfrm>
            <a:off x="655092" y="1394597"/>
            <a:ext cx="8274359" cy="4068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stico</a:t>
            </a:r>
            <a:r>
              <a:rPr lang="en-US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US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24)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fine</a:t>
            </a:r>
            <a:r>
              <a:rPr lang="en-US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n-US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 </a:t>
            </a:r>
            <a:r>
              <a:rPr lang="en-US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n-US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n-US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int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n-US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sos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micos,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ló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tiv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dis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ibl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ntiene</a:t>
            </a:r>
            <a:r>
              <a:rPr lang="en-US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n-US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n-US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nización</a:t>
            </a:r>
            <a:r>
              <a:rPr lang="en-US" sz="1600" spc="-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n-US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inc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n-US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nis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 </a:t>
            </a:r>
            <a:r>
              <a:rPr lang="en-US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 </a:t>
            </a:r>
            <a:r>
              <a:rPr lang="en-US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eración,  </a:t>
            </a:r>
            <a:r>
              <a:rPr lang="en-US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ción,  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n-US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n-US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se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U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rid</a:t>
            </a:r>
            <a:r>
              <a:rPr lang="en-US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n-US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n-US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info</a:t>
            </a:r>
            <a:r>
              <a:rPr lang="en-US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n-US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2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pira 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 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ndicion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  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iten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mplimiento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nes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blece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 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ello 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rio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blicos  que 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conf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ento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sico,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co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pleto</a:t>
            </a:r>
            <a:r>
              <a:rPr lang="es-MX" sz="1600" spc="4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tión</a:t>
            </a:r>
            <a:r>
              <a:rPr lang="es-MX" sz="1600" spc="4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minist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hivos,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sí como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ndo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miso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lacion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60350" marR="834390" algn="just">
              <a:lnSpc>
                <a:spcPct val="95000"/>
              </a:lnSpc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n-US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n-US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n-US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n-US" sz="1600" spc="5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stión</a:t>
            </a:r>
            <a:r>
              <a:rPr lang="es-MX" sz="1600" spc="4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ocum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ipos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tidisc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plina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7053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01249" y="767536"/>
            <a:ext cx="8842751" cy="64197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 algn="just">
              <a:spcBef>
                <a:spcPts val="115"/>
              </a:spcBef>
              <a:spcAft>
                <a:spcPts val="0"/>
              </a:spcAft>
            </a:pP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</a:p>
          <a:p>
            <a:pPr marL="396875" algn="just">
              <a:spcBef>
                <a:spcPts val="115"/>
              </a:spcBef>
              <a:spcAft>
                <a:spcPts val="0"/>
              </a:spcAft>
            </a:pPr>
            <a:endParaRPr lang="en-US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2.- Antecedentes y problemática en materia de archivos.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2.1 Justificación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3.- Objetivos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3.1 Generales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3.2 Específicos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4.- Planeación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4.1 Cronograma de actividades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4.2 Alcances, entregables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4.3 Reportes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5.-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5.1 Gestión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kumimoji="0" lang="es-MX" altLang="es-MX" sz="1600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5.3 Identificación de riesgos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5.4 Análisis cuantitativo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		5.5 Mitigación del riesgo</a:t>
            </a: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6.- Normatividad</a:t>
            </a:r>
          </a:p>
          <a:p>
            <a:pPr marL="396875" algn="just">
              <a:spcBef>
                <a:spcPts val="115"/>
              </a:spcBef>
            </a:pP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 algn="just">
              <a:spcBef>
                <a:spcPts val="115"/>
              </a:spcBef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7.- Anexo 1, programa de capacitación</a:t>
            </a:r>
          </a:p>
          <a:p>
            <a:pPr marL="396875">
              <a:spcBef>
                <a:spcPts val="115"/>
              </a:spcBef>
            </a:pPr>
            <a:endParaRPr lang="es-MX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  <a:p>
            <a:pPr marL="396875">
              <a:spcBef>
                <a:spcPts val="115"/>
              </a:spcBef>
            </a:pPr>
            <a:endParaRPr lang="es-MX" sz="1800" b="1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771882BB-FD87-75DB-CEA3-DEEE2D56827F}"/>
              </a:ext>
            </a:extLst>
          </p:cNvPr>
          <p:cNvSpPr txBox="1"/>
          <p:nvPr/>
        </p:nvSpPr>
        <p:spPr>
          <a:xfrm>
            <a:off x="517560" y="188848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CONTENIDO</a:t>
            </a:r>
          </a:p>
        </p:txBody>
      </p:sp>
    </p:spTree>
    <p:extLst>
      <p:ext uri="{BB962C8B-B14F-4D97-AF65-F5344CB8AC3E}">
        <p14:creationId xmlns:p14="http://schemas.microsoft.com/office/powerpoint/2010/main" val="36707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ELEMENTOS DEL PLAN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24268" y="684197"/>
            <a:ext cx="8842751" cy="54789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n-US" sz="1600" b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n-US" sz="1600" b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n-US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</a:t>
            </a:r>
            <a:r>
              <a:rPr lang="en-US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n-US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800"/>
              </a:lnSpc>
              <a:spcBef>
                <a:spcPts val="45"/>
              </a:spcBef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ts val="1000"/>
              </a:lnSpc>
            </a:pPr>
            <a:r>
              <a:rPr lang="en-US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96875" marR="64960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ey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8,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inadora 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elaborará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ogra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al:</a:t>
            </a:r>
          </a:p>
          <a:p>
            <a:pPr marL="396875" marR="1187450">
              <a:lnSpc>
                <a:spcPct val="150000"/>
              </a:lnSpc>
              <a:spcAft>
                <a:spcPts val="0"/>
              </a:spcAft>
            </a:pP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“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labora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meter</a:t>
            </a:r>
            <a:r>
              <a:rPr lang="es-MX" sz="1600" b="1" i="1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tul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ujeto</a:t>
            </a:r>
            <a:r>
              <a:rPr lang="es-MX" sz="1600" b="1" i="1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obl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éste 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e,</a:t>
            </a:r>
            <a:r>
              <a:rPr lang="es-MX" sz="1600" b="1" i="1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b="1" i="1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”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establecido</a:t>
            </a:r>
            <a:r>
              <a:rPr lang="es-MX" sz="1600" spc="-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rtículo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etos 	obligados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	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parte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or:</a:t>
            </a:r>
          </a:p>
          <a:p>
            <a:pPr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121094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b="1" i="1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din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227455"/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     </a:t>
            </a:r>
            <a:r>
              <a:rPr lang="es-MX" sz="1600" b="1" i="1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b="1" i="1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b="1" i="1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te,</a:t>
            </a:r>
            <a:r>
              <a:rPr lang="es-MX" sz="1600" b="1" i="1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</a:t>
            </a:r>
            <a:r>
              <a:rPr lang="es-MX" sz="1600" b="1" i="1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unid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d;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c)       </a:t>
            </a:r>
            <a:r>
              <a:rPr lang="es-MX" sz="1600" b="1" i="1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b="1" i="1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b="1" i="1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732280"/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       </a:t>
            </a:r>
            <a:r>
              <a:rPr lang="es-MX" sz="1600" b="1" i="1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i="1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ór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b="1" i="1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MX" sz="1600" b="1" i="1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b="1" i="1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b="1" i="1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</a:t>
            </a:r>
            <a:r>
              <a:rPr lang="es-MX" sz="1600" b="1" i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i="1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i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es-MX" sz="16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396875" marR="828675">
              <a:lnSpc>
                <a:spcPct val="150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ealizar</a:t>
            </a:r>
            <a:r>
              <a:rPr lang="es-MX" sz="1600" spc="-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-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rto,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iano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largo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plazo.</a:t>
            </a:r>
          </a:p>
        </p:txBody>
      </p:sp>
    </p:spTree>
    <p:extLst>
      <p:ext uri="{BB962C8B-B14F-4D97-AF65-F5344CB8AC3E}">
        <p14:creationId xmlns:p14="http://schemas.microsoft.com/office/powerpoint/2010/main" val="1059346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75304" y="963560"/>
            <a:ext cx="9881420" cy="4070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65113" marR="15087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esde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Fede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  y  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20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c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menzado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4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 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este organismo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gubernamental, pero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eria archivística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mo 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encia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ual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zaci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ntos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iví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  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de Administración y Finanzas a través de la Coordinación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4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2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rv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za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raba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 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requ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eral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ue perm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 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ema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sti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  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 del SIMAPAG,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así  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de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rga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per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ivo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al.</a:t>
            </a:r>
          </a:p>
          <a:p>
            <a:pPr marL="265113" algn="just">
              <a:lnSpc>
                <a:spcPts val="600"/>
              </a:lnSpc>
              <a:spcBef>
                <a:spcPts val="3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265113" marR="1509395" algn="just">
              <a:lnSpc>
                <a:spcPct val="104000"/>
              </a:lnSpc>
            </a:pPr>
            <a:r>
              <a:rPr lang="es-MX" sz="1600" spc="-5" dirty="0">
                <a:latin typeface="Arial" panose="020B0604020202020204" pitchFamily="34" charset="0"/>
                <a:cs typeface="Arial" panose="020B0604020202020204" pitchFamily="34" charset="0"/>
              </a:rPr>
              <a:t>Para ello, se trabaja en la integración de una Infraestructura idónea para el  correcto funcionamiento de los servicios archivísticos que promueva la  correcta integración  de los expedientes, inventarios  y  la  adecuada realización de transferencias primarias.</a:t>
            </a:r>
          </a:p>
        </p:txBody>
      </p:sp>
    </p:spTree>
    <p:extLst>
      <p:ext uri="{BB962C8B-B14F-4D97-AF65-F5344CB8AC3E}">
        <p14:creationId xmlns:p14="http://schemas.microsoft.com/office/powerpoint/2010/main" val="280195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2.1 JUSTIFICACIÓN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15882" y="871820"/>
            <a:ext cx="8880305" cy="5305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6040" marR="98361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segui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7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el SIMAPAG</a:t>
            </a:r>
            <a:r>
              <a:rPr lang="es-MX" sz="14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su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ite,</a:t>
            </a:r>
            <a:r>
              <a:rPr lang="es-MX" sz="14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ecto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4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3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rtuno </a:t>
            </a:r>
            <a:r>
              <a:rPr lang="es-MX" sz="14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esa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rollo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 la gestión </a:t>
            </a:r>
            <a:r>
              <a:rPr lang="es-MX" sz="14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  y 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rv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inf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latin typeface="Arial" panose="020B0604020202020204" pitchFamily="34" charset="0"/>
                <a:cs typeface="Arial" panose="020B0604020202020204" pitchFamily="34" charset="0"/>
              </a:rPr>
              <a:t>del organismo operador de agua y  como elemento que facilita la  transparencia y  la  adecuada rendición de cuentas.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345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4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024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 </a:t>
            </a:r>
            <a:r>
              <a:rPr lang="es-MX" sz="14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instru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</a:t>
            </a:r>
            <a:r>
              <a:rPr lang="es-MX" sz="14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 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lang="es-MX" sz="14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4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-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</a:t>
            </a:r>
            <a:r>
              <a:rPr lang="es-MX" sz="14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cnic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Sistema, 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ez </a:t>
            </a:r>
            <a:r>
              <a:rPr lang="es-MX" sz="14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4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4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unidad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;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lang="es-MX" sz="14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</a:t>
            </a:r>
            <a:r>
              <a:rPr lang="es-MX" sz="14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alizar</a:t>
            </a:r>
            <a:r>
              <a:rPr lang="es-MX" sz="14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invent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ral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4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stabl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</a:t>
            </a:r>
            <a:r>
              <a:rPr lang="es-MX" sz="1400" spc="-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</a:t>
            </a:r>
            <a:r>
              <a:rPr lang="es-MX" sz="14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4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chivos</a:t>
            </a:r>
            <a:r>
              <a:rPr lang="es-MX" sz="14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4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tículo</a:t>
            </a:r>
            <a:r>
              <a:rPr lang="es-MX" sz="14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13.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66040" marR="982980" algn="just">
              <a:lnSpc>
                <a:spcPct val="104000"/>
              </a:lnSpc>
              <a:spcAft>
                <a:spcPts val="0"/>
              </a:spcAft>
            </a:pP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arizaci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2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spc="-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xpe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</a:t>
            </a:r>
            <a:r>
              <a:rPr lang="es-MX" sz="14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4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leci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4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4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 </a:t>
            </a:r>
            <a:r>
              <a:rPr lang="es-MX" sz="14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</a:t>
            </a:r>
            <a:r>
              <a:rPr lang="es-MX" sz="14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4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4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ncen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4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alizan,</a:t>
            </a:r>
            <a:r>
              <a:rPr lang="es-MX" sz="14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ef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sean</a:t>
            </a:r>
            <a:r>
              <a:rPr lang="es-MX" sz="14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ás op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4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4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apegados</a:t>
            </a:r>
            <a:r>
              <a:rPr lang="es-MX" sz="1400" spc="-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4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4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4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nte.</a:t>
            </a:r>
          </a:p>
          <a:p>
            <a:pPr algn="just">
              <a:lnSpc>
                <a:spcPts val="500"/>
              </a:lnSpc>
              <a:spcBef>
                <a:spcPts val="10"/>
              </a:spcBef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Atendiendo de los  dispuesto en los  Artículo 23 y 26 de la Ley General de Archivos, establece que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 los  Sujetos Obligados que cuenten con un Sistema Institucional de Archivos deberán elaborar un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programa anual y publicarlo en su portal electrónico en los primeros  treinta  días  naturales   del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ejercicio  fiscal correspondiente,  asimismo, deberán elaborar un informe anual detallando el cum-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plimiento del programa anual y publicarlo en su portal electrónico,  a más tardar el  último día del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meses de enero del siguiente año de la ejecución de dicho programa, a continuación, se presenta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el  Programa Anual  de Desarrollo Archivístico 2024 para el Sistema Municipal de Agua Potable y </a:t>
            </a:r>
          </a:p>
          <a:p>
            <a:pPr algn="just">
              <a:tabLst>
                <a:tab pos="7807325" algn="l"/>
              </a:tabLst>
            </a:pPr>
            <a:r>
              <a:rPr lang="es-MX" sz="1400" spc="5" dirty="0">
                <a:latin typeface="Arial" panose="020B0604020202020204" pitchFamily="34" charset="0"/>
                <a:cs typeface="Arial" panose="020B0604020202020204" pitchFamily="34" charset="0"/>
              </a:rPr>
              <a:t>Alcantarillado de Guanajuato (SIMAPAG).</a:t>
            </a:r>
          </a:p>
        </p:txBody>
      </p:sp>
    </p:spTree>
    <p:extLst>
      <p:ext uri="{BB962C8B-B14F-4D97-AF65-F5344CB8AC3E}">
        <p14:creationId xmlns:p14="http://schemas.microsoft.com/office/powerpoint/2010/main" val="1108380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 3 OBJETIVOS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160420" y="636376"/>
            <a:ext cx="8983580" cy="585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25195" algn="just"/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3.1</a:t>
            </a:r>
            <a:r>
              <a:rPr lang="es-MX" sz="1600" b="1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9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izar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3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ísti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gestión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SIMAPAG,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 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plan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</a:t>
            </a:r>
            <a:r>
              <a:rPr lang="es-MX" sz="1600" spc="3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l,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apego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ándares</a:t>
            </a:r>
            <a:r>
              <a:rPr lang="es-MX" sz="1600" spc="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ia,</a:t>
            </a:r>
            <a:r>
              <a:rPr lang="es-MX" sz="1600" spc="3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ntar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ú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il, op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rtuna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avor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n,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ditorías</a:t>
            </a:r>
            <a:r>
              <a:rPr lang="es-MX" sz="1600" spc="-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ntrol.</a:t>
            </a:r>
          </a:p>
          <a:p>
            <a:pPr marL="556260" marR="1369060" algn="just">
              <a:lnSpc>
                <a:spcPct val="104000"/>
              </a:lnSpc>
              <a:spcAft>
                <a:spcPts val="0"/>
              </a:spcAft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500"/>
              </a:lnSpc>
              <a:spcBef>
                <a:spcPts val="2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		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3.2</a:t>
            </a:r>
            <a:r>
              <a:rPr lang="es-MX" sz="1600" b="1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specíf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25"/>
              </a:spcBef>
            </a:pP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89280" indent="-342900" algn="just">
              <a:buFont typeface="+mj-lt"/>
              <a:buAutoNum type="arabicPeriod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mitidas 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 </a:t>
            </a:r>
            <a:r>
              <a:rPr lang="es-MX" sz="1600" spc="3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3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</a:p>
          <a:p>
            <a:pPr marL="246380" algn="just"/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norm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idad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y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transpare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spcBef>
                <a:spcPts val="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8890" indent="-229235" algn="just"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ontrol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3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nfide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rson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les,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garantizar</a:t>
            </a:r>
            <a:r>
              <a:rPr lang="es-MX" sz="1600" spc="1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transpa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1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dismin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ir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ia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ción.</a:t>
            </a:r>
          </a:p>
          <a:p>
            <a:pPr algn="just">
              <a:spcBef>
                <a:spcPts val="1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475615" marR="1279525" indent="-229235" algn="just">
              <a:spcAft>
                <a:spcPts val="0"/>
              </a:spcAft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3.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esos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anti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inistra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rados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 </a:t>
            </a:r>
            <a:r>
              <a:rPr lang="es-MX" sz="1600" spc="-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los 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ales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án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 </a:t>
            </a:r>
            <a:r>
              <a:rPr lang="es-MX" sz="1600" spc="1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 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 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 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3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3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7259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4 PLANEACIÓN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378669" cy="5138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59080" marR="1288415" algn="just">
              <a:lnSpc>
                <a:spcPct val="104000"/>
              </a:lnSpc>
              <a:spcAft>
                <a:spcPts val="0"/>
              </a:spcAf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Con  la   finalidad  de  cumplir  con  los   objetivos  del  PADA 2024,  se establecen a continuación, la necesidad para el mejoramiento en la organización de los Archivos y la ejecución de las actividades necesarias para su logro.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s-MX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</a:p>
          <a:p>
            <a:pPr algn="just">
              <a:lnSpc>
                <a:spcPts val="1000"/>
              </a:lnSpc>
            </a:pPr>
            <a:r>
              <a:rPr lang="es-MX" sz="1600" b="1" dirty="0">
                <a:latin typeface="Arial" panose="020B0604020202020204" pitchFamily="34" charset="0"/>
                <a:cs typeface="Arial" panose="020B0604020202020204" pitchFamily="34" charset="0"/>
              </a:rPr>
              <a:t>4.1 Requisitos:</a:t>
            </a:r>
          </a:p>
          <a:p>
            <a:pPr algn="just">
              <a:lnSpc>
                <a:spcPts val="1000"/>
              </a:lnSpc>
              <a:spcBef>
                <a:spcPts val="5"/>
              </a:spcBef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 marL="198438" marR="6818630" algn="just">
              <a:lnSpc>
                <a:spcPts val="1400"/>
              </a:lnSpc>
              <a:spcAft>
                <a:spcPts val="0"/>
              </a:spcAft>
            </a:pPr>
            <a:endParaRPr lang="es-MX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Publicar el Programa Anual de Desarrollo Archivístico 2024 en el Portal Institucional.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 Actualizar,  el   Cuadro   General   de   Clasificación  Archivística  y   el   Catálogo  de Disposición Documental.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Actualizar el Directorio de responsables de Archivo de Trámite.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Capacitación y profesionalización del personal responsable de la operatividad de los archivos. (Anexo 1).</a:t>
            </a:r>
          </a:p>
          <a:p>
            <a:pPr marL="414020" indent="-342900" algn="just">
              <a:buFont typeface="+mj-lt"/>
              <a:buAutoNum type="arabicPeriod"/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transferencias primarias y/o secundarias.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Adecuación  de espacios destinados para el  resguardo y conservación documental del Archivo de Concentración.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Impulsar las bajas documentales.</a:t>
            </a:r>
          </a:p>
          <a:p>
            <a:pPr marL="528320" marR="1280160" indent="-457200" algn="just">
              <a:spcAft>
                <a:spcPts val="0"/>
              </a:spcAft>
              <a:buFont typeface="+mj-lt"/>
              <a:buAutoNum type="arabicPeriod"/>
              <a:tabLst>
                <a:tab pos="355600" algn="l"/>
              </a:tabLst>
            </a:pPr>
            <a:r>
              <a:rPr lang="es-MX" sz="1600" dirty="0">
                <a:latin typeface="Arial" panose="020B0604020202020204" pitchFamily="34" charset="0"/>
                <a:cs typeface="Arial" panose="020B0604020202020204" pitchFamily="34" charset="0"/>
              </a:rPr>
              <a:t>Celebrar las  Sesiones Ordinarias y/o  Extraordinarias del Grupo Interdisciplinario  de Valoración Documental conforme al calendario aprobado.</a:t>
            </a:r>
          </a:p>
        </p:txBody>
      </p:sp>
    </p:spTree>
    <p:extLst>
      <p:ext uri="{BB962C8B-B14F-4D97-AF65-F5344CB8AC3E}">
        <p14:creationId xmlns:p14="http://schemas.microsoft.com/office/powerpoint/2010/main" val="6360449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65616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.1</a:t>
            </a:r>
            <a:r>
              <a:rPr lang="es-MX" sz="2000" b="1" spc="37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</a:t>
            </a:r>
            <a:r>
              <a:rPr lang="es-MX" sz="2000" b="1" spc="3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6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lem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ntaci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ón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r>
              <a:rPr lang="es-MX" sz="2000" b="1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  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2000" b="1" spc="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-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2000" b="1" spc="1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2000" b="1" spc="-5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act</a:t>
            </a:r>
            <a:r>
              <a:rPr lang="es-MX" sz="2000" b="1" spc="-5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2000" b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vidades</a:t>
            </a:r>
            <a:endParaRPr lang="es-MX" sz="2000" b="1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15E6873-4C11-E58B-DCA6-08DE01411F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321" y="1244009"/>
            <a:ext cx="7944795" cy="407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5549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4.2 Alcance, entregables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5" y="931649"/>
            <a:ext cx="8616609" cy="5759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8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ance: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7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1049020" marR="167703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está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ob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eto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ser</a:t>
            </a:r>
            <a:r>
              <a:rPr lang="es-MX" sz="1600" spc="-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aplic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</a:t>
            </a:r>
            <a:r>
              <a:rPr lang="es-MX" sz="1600" spc="-18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das las</a:t>
            </a:r>
            <a:r>
              <a:rPr lang="es-MX" sz="1600" spc="-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ades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dministra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logre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adec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 gestión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organizaci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iste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4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</a:t>
            </a:r>
          </a:p>
          <a:p>
            <a:pPr marL="366395" algn="just"/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ntregable</a:t>
            </a:r>
            <a:r>
              <a:rPr lang="es-MX" sz="1600" b="1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800"/>
              </a:lnSpc>
              <a:spcBef>
                <a:spcPts val="40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  </a:t>
            </a:r>
          </a:p>
          <a:p>
            <a:pPr marL="1334770" indent="-285750" algn="just">
              <a:spcBef>
                <a:spcPts val="1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nual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sar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ollo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chivístico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0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24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rchivís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ica</a:t>
            </a:r>
            <a:r>
              <a:rPr lang="es-MX" sz="1600" spc="-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Disposici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latin typeface="Arial" panose="020B0604020202020204" pitchFamily="34" charset="0"/>
                <a:cs typeface="Arial" panose="020B0604020202020204" pitchFamily="34" charset="0"/>
              </a:rPr>
              <a:t>Oficios de designación o ratificación de los responsables de archivo de trámite.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Formatos Archivísticos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Guía simple, Hoja caja, </a:t>
            </a:r>
            <a:r>
              <a:rPr lang="es-ES" sz="1600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ES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oja Portada, Hoja Testigo, Vale de préstamo de archivo, Baja documental, Control de inventario, Baja de documentos mayor y menor a 2005)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nstancias</a:t>
            </a:r>
            <a:r>
              <a:rPr lang="es-MX" sz="1600" spc="-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tall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capacita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z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adas.</a:t>
            </a:r>
          </a:p>
          <a:p>
            <a:pPr marL="1334770" indent="-285750" algn="just">
              <a:spcBef>
                <a:spcPts val="65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sesi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por</a:t>
            </a:r>
            <a:r>
              <a:rPr lang="es-MX" sz="1600" spc="-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rupo</a:t>
            </a:r>
            <a:r>
              <a:rPr lang="es-MX" sz="1600" spc="-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nte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discipli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ario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Doc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l.</a:t>
            </a:r>
          </a:p>
          <a:p>
            <a:pPr marL="1334770" indent="-285750" algn="just">
              <a:buFont typeface="Wingdings" panose="05000000000000000000" pitchFamily="2" charset="2"/>
              <a:buChar char="ü"/>
            </a:pP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iones</a:t>
            </a:r>
            <a:r>
              <a:rPr lang="es-MX" sz="1600" spc="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alizad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para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inm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rchivo</a:t>
            </a:r>
            <a:r>
              <a:rPr lang="es-MX" sz="1600" spc="-1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n.</a:t>
            </a: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037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4.3 Reportes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655210" y="1017517"/>
            <a:ext cx="9442518" cy="5349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algn="just">
              <a:lnSpc>
                <a:spcPts val="14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1.1 Reporte de avances</a:t>
            </a:r>
          </a:p>
          <a:p>
            <a:pPr marL="85090" marR="1670050" algn="just">
              <a:spcAft>
                <a:spcPts val="0"/>
              </a:spcAft>
            </a:pPr>
            <a:endParaRPr lang="es-MX" sz="1600" spc="5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5090" marR="1670050" algn="just"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 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3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licit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inf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rmes</a:t>
            </a:r>
            <a:r>
              <a:rPr lang="es-MX" sz="1600" spc="2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el</a:t>
            </a:r>
            <a:r>
              <a:rPr lang="es-MX" sz="1600" spc="2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</a:t>
            </a:r>
            <a:r>
              <a:rPr lang="es-MX" sz="1600" spc="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prog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a,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estral</a:t>
            </a:r>
            <a:r>
              <a:rPr lang="es-MX" sz="1600" spc="-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ando</a:t>
            </a:r>
            <a:r>
              <a:rPr lang="es-MX" sz="1600" spc="-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nsid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1.2 Control de cambios</a:t>
            </a: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endParaRPr lang="es-MX" sz="16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o.</a:t>
            </a:r>
          </a:p>
          <a:p>
            <a:pPr marL="85090" marR="1665605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rte</a:t>
            </a:r>
            <a:r>
              <a:rPr lang="es-MX" sz="1600" spc="2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es,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 </a:t>
            </a:r>
            <a:r>
              <a:rPr lang="es-MX" sz="1600" spc="-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</a:t>
            </a:r>
            <a:r>
              <a:rPr lang="es-MX" sz="1600" spc="1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</a:t>
            </a:r>
            <a:r>
              <a:rPr lang="es-MX" sz="1600" spc="2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etapas</a:t>
            </a:r>
            <a:r>
              <a:rPr lang="es-MX" sz="1600" spc="3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s-MX" sz="1600" spc="-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las ár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ortun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ad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ara</a:t>
            </a:r>
            <a:r>
              <a:rPr lang="es-MX" sz="1600" spc="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imp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taci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 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sto</a:t>
            </a:r>
            <a:r>
              <a:rPr lang="es-MX" sz="1600" spc="1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Ley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General 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Archivos</a:t>
            </a:r>
            <a:r>
              <a:rPr lang="es-MX" sz="1600" spc="2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 aplic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</a:t>
            </a:r>
            <a:r>
              <a:rPr lang="es-MX" sz="1600" spc="2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eventi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6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er</a:t>
            </a:r>
            <a:r>
              <a:rPr lang="es-MX" sz="1600" spc="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eme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ej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ras y</a:t>
            </a:r>
            <a:r>
              <a:rPr lang="es-MX" sz="1600" spc="2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ecti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</a:t>
            </a:r>
            <a:r>
              <a:rPr lang="es-MX" sz="1600" spc="13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tra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és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3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spc="-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ts val="500"/>
              </a:lnSpc>
              <a:spcBef>
                <a:spcPts val="15"/>
              </a:spcBef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endParaRPr lang="es-MX" sz="1600" b="1" spc="5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b="1" spc="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1.3 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b="1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cedimiento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algn="just">
              <a:lnSpc>
                <a:spcPts val="1000"/>
              </a:lnSpc>
            </a:pP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85090" marR="1664970" algn="just">
              <a:lnSpc>
                <a:spcPct val="104000"/>
              </a:lnSpc>
              <a:spcAft>
                <a:spcPts val="0"/>
              </a:spcAft>
            </a:pP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 </a:t>
            </a:r>
            <a:r>
              <a:rPr lang="es-MX" sz="1600" spc="2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pons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</a:t>
            </a:r>
            <a:r>
              <a:rPr lang="es-MX" sz="1600" spc="7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á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ite 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 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ión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lu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rán</a:t>
            </a:r>
            <a:r>
              <a:rPr lang="es-MX" sz="1600" spc="2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 </a:t>
            </a:r>
            <a:r>
              <a:rPr lang="es-MX" sz="1600" spc="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exis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cia</a:t>
            </a:r>
            <a:r>
              <a:rPr lang="es-MX" sz="1600" spc="2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op</a:t>
            </a:r>
            <a:r>
              <a:rPr lang="es-MX" sz="1600" spc="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3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26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alg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</a:t>
            </a:r>
            <a:r>
              <a:rPr lang="es-MX" sz="1600" spc="3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alía</a:t>
            </a:r>
            <a:r>
              <a:rPr lang="es-MX" sz="1600" spc="-12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/o </a:t>
            </a:r>
            <a:r>
              <a:rPr lang="es-MX" sz="1600" spc="10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una</a:t>
            </a:r>
            <a:r>
              <a:rPr lang="es-MX" sz="1600" spc="4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rop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esta</a:t>
            </a:r>
            <a:r>
              <a:rPr lang="es-MX" sz="1600" spc="-2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j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ora,</a:t>
            </a:r>
            <a:r>
              <a:rPr lang="es-MX" sz="1600" spc="14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lang="es-MX" sz="1600" spc="2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3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1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arán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ie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</a:t>
            </a:r>
            <a:r>
              <a:rPr lang="es-MX" sz="1600" spc="-2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</a:t>
            </a:r>
            <a:r>
              <a:rPr lang="es-MX" sz="1600" spc="18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inador</a:t>
            </a:r>
            <a:r>
              <a:rPr lang="es-MX" sz="1600" spc="-19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spc="5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rchiv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s,</a:t>
            </a:r>
            <a:r>
              <a:rPr lang="es-MX" sz="1600" spc="-15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17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lang="es-MX" sz="1600" spc="18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uni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</a:t>
            </a:r>
            <a:r>
              <a:rPr lang="es-MX" sz="1600" spc="-19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que</a:t>
            </a:r>
            <a:r>
              <a:rPr lang="es-MX" sz="1600" spc="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spc="-1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espond</a:t>
            </a:r>
            <a:r>
              <a:rPr lang="es-MX" sz="1600" spc="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algn="just"/>
            <a:br>
              <a:rPr lang="es-MX" sz="16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es-MX" sz="1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125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 5 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4365631-2966-B8C9-180E-58785C237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577898"/>
              </p:ext>
            </p:extLst>
          </p:nvPr>
        </p:nvGraphicFramePr>
        <p:xfrm>
          <a:off x="1327580" y="3502378"/>
          <a:ext cx="6272530" cy="245300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002665">
                  <a:extLst>
                    <a:ext uri="{9D8B030D-6E8A-4147-A177-3AD203B41FA5}">
                      <a16:colId xmlns:a16="http://schemas.microsoft.com/office/drawing/2014/main" val="1207810171"/>
                    </a:ext>
                  </a:extLst>
                </a:gridCol>
                <a:gridCol w="3242945">
                  <a:extLst>
                    <a:ext uri="{9D8B030D-6E8A-4147-A177-3AD203B41FA5}">
                      <a16:colId xmlns:a16="http://schemas.microsoft.com/office/drawing/2014/main" val="3182199606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27593359"/>
                    </a:ext>
                  </a:extLst>
                </a:gridCol>
                <a:gridCol w="1013460">
                  <a:extLst>
                    <a:ext uri="{9D8B030D-6E8A-4147-A177-3AD203B41FA5}">
                      <a16:colId xmlns:a16="http://schemas.microsoft.com/office/drawing/2014/main" val="3320570015"/>
                    </a:ext>
                  </a:extLst>
                </a:gridCol>
              </a:tblGrid>
              <a:tr h="899795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91135"/>
                      <a:r>
                        <a:rPr lang="es-MX" sz="1250" spc="-10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m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703580"/>
                      <a:r>
                        <a:rPr lang="es-MX" sz="1250" dirty="0">
                          <a:effectLst/>
                        </a:rPr>
                        <a:t>P</a:t>
                      </a:r>
                      <a:r>
                        <a:rPr lang="es-MX" sz="1250" spc="-10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b</a:t>
                      </a:r>
                      <a:r>
                        <a:rPr lang="es-MX" sz="1250" spc="2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 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10" dirty="0">
                          <a:effectLst/>
                        </a:rPr>
                        <a:t>v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d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spc="25" dirty="0">
                          <a:effectLst/>
                        </a:rPr>
                        <a:t>i</a:t>
                      </a:r>
                      <a:r>
                        <a:rPr lang="es-MX" sz="1250" spc="-20" dirty="0">
                          <a:effectLst/>
                        </a:rPr>
                        <a:t>m</a:t>
                      </a:r>
                      <a:r>
                        <a:rPr lang="es-MX" sz="1250" spc="-5" dirty="0">
                          <a:effectLst/>
                        </a:rPr>
                        <a:t>p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t</a:t>
                      </a:r>
                      <a:r>
                        <a:rPr lang="es-MX" sz="1250" spc="-35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25"/>
                        </a:spcBef>
                      </a:pPr>
                      <a:r>
                        <a:rPr lang="es-MX" sz="9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06045" marR="78740" indent="16002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>
                          <a:effectLst/>
                        </a:rPr>
                        <a:t>P</a:t>
                      </a:r>
                      <a:r>
                        <a:rPr lang="es-MX" sz="1250" spc="-10">
                          <a:effectLst/>
                        </a:rPr>
                        <a:t>u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10">
                          <a:effectLst/>
                        </a:rPr>
                        <a:t>v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b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7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48590"/>
                      <a:r>
                        <a:rPr lang="es-MX" sz="1250" spc="-3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10">
                          <a:effectLst/>
                        </a:rPr>
                        <a:t>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35">
                          <a:effectLst/>
                        </a:rPr>
                        <a:t>a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25666601"/>
                  </a:ext>
                </a:extLst>
              </a:tr>
              <a:tr h="155321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73660" marR="46990" indent="128270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40">
                          <a:effectLst/>
                        </a:rPr>
                        <a:t>R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u</a:t>
                      </a:r>
                      <a:r>
                        <a:rPr lang="es-MX" sz="1250" spc="-30">
                          <a:effectLst/>
                        </a:rPr>
                        <a:t>r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 </a:t>
                      </a:r>
                      <a:r>
                        <a:rPr lang="es-MX" sz="1250" spc="-20">
                          <a:effectLst/>
                        </a:rPr>
                        <a:t>t</a:t>
                      </a:r>
                      <a:r>
                        <a:rPr lang="es-MX" sz="1250" spc="35">
                          <a:effectLst/>
                        </a:rPr>
                        <a:t>e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5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 spc="25">
                          <a:effectLst/>
                        </a:rPr>
                        <a:t>l</a:t>
                      </a:r>
                      <a:r>
                        <a:rPr lang="es-MX" sz="1250" spc="-10">
                          <a:effectLst/>
                        </a:rPr>
                        <a:t>óg</a:t>
                      </a:r>
                      <a:r>
                        <a:rPr lang="es-MX" sz="1250" spc="25">
                          <a:effectLst/>
                        </a:rPr>
                        <a:t>i</a:t>
                      </a:r>
                      <a:r>
                        <a:rPr lang="es-MX" sz="1250" spc="-25">
                          <a:effectLst/>
                        </a:rPr>
                        <a:t>c</a:t>
                      </a:r>
                      <a:r>
                        <a:rPr lang="es-MX" sz="1250" spc="-10">
                          <a:effectLst/>
                        </a:rPr>
                        <a:t>o</a:t>
                      </a:r>
                      <a:r>
                        <a:rPr lang="es-MX" sz="12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0" marR="5715" indent="13970" algn="ctr">
                        <a:lnSpc>
                          <a:spcPct val="110000"/>
                        </a:lnSpc>
                        <a:spcBef>
                          <a:spcPts val="240"/>
                        </a:spcBef>
                        <a:spcAft>
                          <a:spcPts val="0"/>
                        </a:spcAft>
                      </a:pPr>
                      <a:r>
                        <a:rPr lang="es-MX" sz="1250" spc="-3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rra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no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-20" dirty="0">
                          <a:effectLst/>
                        </a:rPr>
                        <a:t>ra</a:t>
                      </a:r>
                      <a:r>
                        <a:rPr lang="es-MX" sz="1250" spc="5" dirty="0">
                          <a:effectLst/>
                        </a:rPr>
                        <a:t>du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5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nu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5" dirty="0">
                          <a:effectLst/>
                        </a:rPr>
                        <a:t>ob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l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j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h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z</a:t>
                      </a:r>
                      <a:r>
                        <a:rPr lang="es-MX" sz="1250" spc="-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qu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3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5" dirty="0">
                          <a:effectLst/>
                        </a:rPr>
                        <a:t>od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ar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 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ex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a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</a:t>
                      </a:r>
                      <a:r>
                        <a:rPr lang="es-MX" sz="1250" spc="2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po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-40" dirty="0">
                          <a:effectLst/>
                        </a:rPr>
                        <a:t>í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1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35" dirty="0">
                          <a:effectLst/>
                        </a:rPr>
                        <a:t>f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20" dirty="0">
                          <a:effectLst/>
                        </a:rPr>
                        <a:t> 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dirty="0">
                          <a:effectLst/>
                        </a:rPr>
                        <a:t>n 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5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5" dirty="0">
                          <a:effectLst/>
                        </a:rPr>
                        <a:t>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dirty="0">
                          <a:effectLst/>
                        </a:rPr>
                        <a:t>a</a:t>
                      </a:r>
                      <a:r>
                        <a:rPr lang="es-MX" sz="1250" spc="-4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z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ón</a:t>
                      </a:r>
                      <a:r>
                        <a:rPr lang="es-MX" sz="1250" dirty="0">
                          <a:effectLst/>
                        </a:rPr>
                        <a:t>,</a:t>
                      </a:r>
                      <a:r>
                        <a:rPr lang="es-MX" sz="1250" spc="55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p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20" dirty="0">
                          <a:effectLst/>
                        </a:rPr>
                        <a:t>r</a:t>
                      </a:r>
                      <a:r>
                        <a:rPr lang="es-MX" sz="1250" spc="15" dirty="0">
                          <a:effectLst/>
                        </a:rPr>
                        <a:t>v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5" dirty="0">
                          <a:effectLst/>
                        </a:rPr>
                        <a:t>ó</a:t>
                      </a:r>
                      <a:r>
                        <a:rPr lang="es-MX" sz="1250" dirty="0">
                          <a:effectLst/>
                        </a:rPr>
                        <a:t>n</a:t>
                      </a:r>
                      <a:r>
                        <a:rPr lang="es-MX" sz="1250" spc="40" dirty="0">
                          <a:effectLst/>
                        </a:rPr>
                        <a:t> </a:t>
                      </a:r>
                      <a:r>
                        <a:rPr lang="es-MX" sz="1250" dirty="0">
                          <a:effectLst/>
                        </a:rPr>
                        <a:t>y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us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</a:t>
                      </a:r>
                      <a:r>
                        <a:rPr lang="es-MX" sz="1250" dirty="0">
                          <a:effectLst/>
                        </a:rPr>
                        <a:t>e </a:t>
                      </a:r>
                      <a:r>
                        <a:rPr lang="es-MX" sz="1250" spc="45" dirty="0">
                          <a:effectLst/>
                        </a:rPr>
                        <a:t>l</a:t>
                      </a:r>
                      <a:r>
                        <a:rPr lang="es-MX" sz="1250" spc="5" dirty="0">
                          <a:effectLst/>
                        </a:rPr>
                        <a:t>o</a:t>
                      </a:r>
                      <a:r>
                        <a:rPr lang="es-MX" sz="1250" dirty="0">
                          <a:effectLst/>
                        </a:rPr>
                        <a:t>s</a:t>
                      </a:r>
                      <a:r>
                        <a:rPr lang="es-MX" sz="1250" spc="-10" dirty="0">
                          <a:effectLst/>
                        </a:rPr>
                        <a:t> </a:t>
                      </a:r>
                      <a:r>
                        <a:rPr lang="es-MX" sz="1250" spc="5" dirty="0">
                          <a:effectLst/>
                        </a:rPr>
                        <a:t>do</a:t>
                      </a:r>
                      <a:r>
                        <a:rPr lang="es-MX" sz="1250" spc="-30" dirty="0">
                          <a:effectLst/>
                        </a:rPr>
                        <a:t>c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spc="5" dirty="0">
                          <a:effectLst/>
                        </a:rPr>
                        <a:t>os</a:t>
                      </a:r>
                      <a:r>
                        <a:rPr lang="es-MX" sz="12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0180" marR="76835" indent="-6413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20">
                          <a:effectLst/>
                        </a:rPr>
                        <a:t>A</a:t>
                      </a:r>
                      <a:r>
                        <a:rPr lang="es-MX" sz="1250" spc="-5">
                          <a:effectLst/>
                        </a:rPr>
                        <a:t>t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5">
                          <a:effectLst/>
                        </a:rPr>
                        <a:t>s</a:t>
                      </a:r>
                      <a:r>
                        <a:rPr lang="es-MX" sz="1250">
                          <a:effectLst/>
                        </a:rPr>
                        <a:t>o</a:t>
                      </a:r>
                      <a:r>
                        <a:rPr lang="es-MX" sz="1250" spc="5">
                          <a:effectLst/>
                        </a:rPr>
                        <a:t> 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r>
                        <a:rPr lang="es-MX" sz="1250" spc="-10">
                          <a:effectLst/>
                        </a:rPr>
                        <a:t> </a:t>
                      </a:r>
                      <a:r>
                        <a:rPr lang="es-MX" sz="1250" spc="45">
                          <a:effectLst/>
                        </a:rPr>
                        <a:t>l</a:t>
                      </a:r>
                      <a:r>
                        <a:rPr lang="es-MX" sz="1250">
                          <a:effectLst/>
                        </a:rPr>
                        <a:t>a </a:t>
                      </a:r>
                      <a:r>
                        <a:rPr lang="es-MX" sz="1250" spc="45">
                          <a:effectLst/>
                        </a:rPr>
                        <a:t>li</a:t>
                      </a:r>
                      <a:r>
                        <a:rPr lang="es-MX" sz="1250" spc="5">
                          <a:effectLst/>
                        </a:rPr>
                        <a:t>b</a:t>
                      </a:r>
                      <a:r>
                        <a:rPr lang="es-MX" sz="1250" spc="40">
                          <a:effectLst/>
                        </a:rPr>
                        <a:t>e</a:t>
                      </a:r>
                      <a:r>
                        <a:rPr lang="es-MX" sz="1250" spc="-20">
                          <a:effectLst/>
                        </a:rPr>
                        <a:t>ra</a:t>
                      </a:r>
                      <a:r>
                        <a:rPr lang="es-MX" sz="1250" spc="-30">
                          <a:effectLst/>
                        </a:rPr>
                        <a:t>c</a:t>
                      </a:r>
                      <a:r>
                        <a:rPr lang="es-MX" sz="1250" spc="45">
                          <a:effectLst/>
                        </a:rPr>
                        <a:t>i</a:t>
                      </a:r>
                      <a:r>
                        <a:rPr lang="es-MX" sz="1250" spc="5">
                          <a:effectLst/>
                        </a:rPr>
                        <a:t>ó</a:t>
                      </a:r>
                      <a:r>
                        <a:rPr lang="es-MX" sz="1250">
                          <a:effectLst/>
                        </a:rPr>
                        <a:t>n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55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85090" marR="36830" indent="309245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s-MX" sz="1250" spc="-25" dirty="0">
                          <a:effectLst/>
                        </a:rPr>
                        <a:t>D</a:t>
                      </a:r>
                      <a:r>
                        <a:rPr lang="es-MX" sz="1250" spc="-20" dirty="0">
                          <a:effectLst/>
                        </a:rPr>
                        <a:t>a</a:t>
                      </a:r>
                      <a:r>
                        <a:rPr lang="es-MX" sz="1250" dirty="0">
                          <a:effectLst/>
                        </a:rPr>
                        <a:t>r </a:t>
                      </a:r>
                      <a:r>
                        <a:rPr lang="es-MX" sz="1250" spc="5" dirty="0">
                          <a:effectLst/>
                        </a:rPr>
                        <a:t>s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-5" dirty="0">
                          <a:effectLst/>
                        </a:rPr>
                        <a:t>g</a:t>
                      </a:r>
                      <a:r>
                        <a:rPr lang="es-MX" sz="1250" spc="5" dirty="0">
                          <a:effectLst/>
                        </a:rPr>
                        <a:t>u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dirty="0">
                          <a:effectLst/>
                        </a:rPr>
                        <a:t>m</a:t>
                      </a:r>
                      <a:r>
                        <a:rPr lang="es-MX" sz="1250" spc="45" dirty="0">
                          <a:effectLst/>
                        </a:rPr>
                        <a:t>i</a:t>
                      </a:r>
                      <a:r>
                        <a:rPr lang="es-MX" sz="1250" spc="40" dirty="0">
                          <a:effectLst/>
                        </a:rPr>
                        <a:t>e</a:t>
                      </a:r>
                      <a:r>
                        <a:rPr lang="es-MX" sz="1250" spc="5" dirty="0">
                          <a:effectLst/>
                        </a:rPr>
                        <a:t>n</a:t>
                      </a:r>
                      <a:r>
                        <a:rPr lang="es-MX" sz="1250" spc="-5" dirty="0">
                          <a:effectLst/>
                        </a:rPr>
                        <a:t>t</a:t>
                      </a:r>
                      <a:r>
                        <a:rPr lang="es-MX" sz="1250" dirty="0">
                          <a:effectLst/>
                        </a:rPr>
                        <a:t>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06274264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D8199509-33B7-F4C4-9CA4-AC30BD26A89B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437331" y="693949"/>
            <a:ext cx="8053028" cy="307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095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5.1.  Gestión de riesgos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  el  proceso de monitorear y controlar los  riesgos aplicando técnicas, tales como el análisis de  variación y  de  tendencias, que  requieren  el   uso  de  información del desempeño generada durante la ejecución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proceso Monitorear y Controlar los Riesgos puede implicar la selección de estrategias alternativas, la  ejecución de un plan de contingencia o de reserva, la  implementación de acciones correctivas y la modificación del plan para la dirección del proyecto.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600" b="1" i="0" u="none" strike="noStrike" cap="none" normalizeH="0" baseline="0" dirty="0">
              <a:ln>
                <a:noFill/>
              </a:ln>
              <a:solidFill>
                <a:srgbClr val="6D152D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1.1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  <a:p>
            <a:pPr marL="0" marR="0" lvl="0" indent="3095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198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93C4500A-6256-28BA-B94F-B5622ECF3F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7640528"/>
              </p:ext>
            </p:extLst>
          </p:nvPr>
        </p:nvGraphicFramePr>
        <p:xfrm>
          <a:off x="747252" y="2114607"/>
          <a:ext cx="7396359" cy="285394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53039">
                  <a:extLst>
                    <a:ext uri="{9D8B030D-6E8A-4147-A177-3AD203B41FA5}">
                      <a16:colId xmlns:a16="http://schemas.microsoft.com/office/drawing/2014/main" val="2895850803"/>
                    </a:ext>
                  </a:extLst>
                </a:gridCol>
                <a:gridCol w="3025670">
                  <a:extLst>
                    <a:ext uri="{9D8B030D-6E8A-4147-A177-3AD203B41FA5}">
                      <a16:colId xmlns:a16="http://schemas.microsoft.com/office/drawing/2014/main" val="158558298"/>
                    </a:ext>
                  </a:extLst>
                </a:gridCol>
                <a:gridCol w="1781280">
                  <a:extLst>
                    <a:ext uri="{9D8B030D-6E8A-4147-A177-3AD203B41FA5}">
                      <a16:colId xmlns:a16="http://schemas.microsoft.com/office/drawing/2014/main" val="1487979310"/>
                    </a:ext>
                  </a:extLst>
                </a:gridCol>
                <a:gridCol w="1436370">
                  <a:extLst>
                    <a:ext uri="{9D8B030D-6E8A-4147-A177-3AD203B41FA5}">
                      <a16:colId xmlns:a16="http://schemas.microsoft.com/office/drawing/2014/main" val="3476304087"/>
                    </a:ext>
                  </a:extLst>
                </a:gridCol>
              </a:tblGrid>
              <a:tr h="1051380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172085"/>
                      <a:r>
                        <a:rPr lang="es-MX" sz="1350" spc="-75">
                          <a:effectLst/>
                        </a:rPr>
                        <a:t>A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n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za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579120"/>
                      <a:r>
                        <a:rPr lang="es-MX" sz="1350" spc="-5" dirty="0">
                          <a:effectLst/>
                        </a:rPr>
                        <a:t>P</a:t>
                      </a:r>
                      <a:r>
                        <a:rPr lang="es-MX" sz="1350" spc="-40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ibl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-70" dirty="0">
                          <a:effectLst/>
                        </a:rPr>
                        <a:t>v</a:t>
                      </a:r>
                      <a:r>
                        <a:rPr lang="es-MX" sz="1350" spc="-40" dirty="0">
                          <a:effectLst/>
                        </a:rPr>
                        <a:t>id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d</a:t>
                      </a:r>
                      <a:r>
                        <a:rPr lang="es-MX" sz="1350" spc="-2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m</a:t>
                      </a:r>
                      <a:r>
                        <a:rPr lang="es-MX" sz="1350" spc="-40" dirty="0">
                          <a:effectLst/>
                        </a:rPr>
                        <a:t>p</a:t>
                      </a:r>
                      <a:r>
                        <a:rPr lang="es-MX" sz="1350" spc="30" dirty="0">
                          <a:effectLst/>
                        </a:rPr>
                        <a:t>ac</a:t>
                      </a:r>
                      <a:r>
                        <a:rPr lang="es-MX" sz="135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5105" marR="183515" indent="-27305" algn="ctr">
                        <a:lnSpc>
                          <a:spcPct val="115000"/>
                        </a:lnSpc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5">
                          <a:effectLst/>
                        </a:rPr>
                        <a:t>P</a:t>
                      </a:r>
                      <a:r>
                        <a:rPr lang="es-MX" sz="1350" spc="-40">
                          <a:effectLst/>
                        </a:rPr>
                        <a:t>un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-75">
                          <a:effectLst/>
                        </a:rPr>
                        <a:t>v</a:t>
                      </a:r>
                      <a:r>
                        <a:rPr lang="es-MX" sz="1350" spc="-40">
                          <a:effectLst/>
                        </a:rPr>
                        <a:t>uln</a:t>
                      </a:r>
                      <a:r>
                        <a:rPr lang="es-MX" sz="1350" spc="30">
                          <a:effectLst/>
                        </a:rPr>
                        <a:t>era</a:t>
                      </a:r>
                      <a:r>
                        <a:rPr lang="es-MX" sz="1350" spc="-40">
                          <a:effectLst/>
                        </a:rPr>
                        <a:t>bl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s (</a:t>
                      </a:r>
                      <a:r>
                        <a:rPr lang="es-MX" sz="1350" spc="-40">
                          <a:effectLst/>
                        </a:rPr>
                        <a:t>i</a:t>
                      </a:r>
                      <a:r>
                        <a:rPr lang="es-MX" sz="1350" spc="30">
                          <a:effectLst/>
                        </a:rPr>
                        <a:t>m</a:t>
                      </a:r>
                      <a:r>
                        <a:rPr lang="es-MX" sz="1350" spc="-40">
                          <a:effectLst/>
                        </a:rPr>
                        <a:t>p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>
                          <a:effectLst/>
                        </a:rPr>
                        <a:t>to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 spc="-40">
                          <a:effectLst/>
                        </a:rPr>
                        <a:t>d</a:t>
                      </a:r>
                      <a:r>
                        <a:rPr lang="es-MX" sz="1350">
                          <a:effectLst/>
                        </a:rPr>
                        <a:t>e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f</a:t>
                      </a:r>
                      <a:r>
                        <a:rPr lang="es-MX" sz="1350" spc="30">
                          <a:effectLst/>
                        </a:rPr>
                        <a:t>ec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ac</a:t>
                      </a:r>
                      <a:r>
                        <a:rPr lang="es-MX" sz="1350" spc="-40">
                          <a:effectLst/>
                        </a:rPr>
                        <a:t>ión</a:t>
                      </a:r>
                      <a:r>
                        <a:rPr lang="es-MX" sz="1350">
                          <a:effectLst/>
                        </a:rPr>
                        <a:t>: 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l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-4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,</a:t>
                      </a:r>
                      <a:r>
                        <a:rPr lang="es-MX" sz="1350" spc="-75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me</a:t>
                      </a:r>
                      <a:r>
                        <a:rPr lang="es-MX" sz="1350" spc="-40">
                          <a:effectLst/>
                        </a:rPr>
                        <a:t>di</a:t>
                      </a:r>
                      <a:r>
                        <a:rPr lang="es-MX" sz="1350">
                          <a:effectLst/>
                        </a:rPr>
                        <a:t>o</a:t>
                      </a:r>
                      <a:r>
                        <a:rPr lang="es-MX" sz="1350" spc="-80">
                          <a:effectLst/>
                        </a:rPr>
                        <a:t> </a:t>
                      </a:r>
                      <a:r>
                        <a:rPr lang="es-MX" sz="1350">
                          <a:effectLst/>
                        </a:rPr>
                        <a:t>y</a:t>
                      </a:r>
                      <a:endParaRPr lang="es-MX" sz="1000">
                        <a:effectLst/>
                      </a:endParaRPr>
                    </a:p>
                    <a:p>
                      <a:pPr marL="498475" marR="471805" algn="ctr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s-MX" sz="1350" spc="-40">
                          <a:effectLst/>
                        </a:rPr>
                        <a:t>b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 spc="-40">
                          <a:effectLst/>
                        </a:rPr>
                        <a:t>jo</a:t>
                      </a:r>
                      <a:r>
                        <a:rPr lang="es-MX" sz="1350">
                          <a:effectLst/>
                        </a:rPr>
                        <a:t>)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400"/>
                        </a:lnSpc>
                        <a:spcBef>
                          <a:spcPts val="80"/>
                        </a:spcBef>
                      </a:pPr>
                      <a:r>
                        <a:rPr lang="es-MX" sz="140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 marL="262255"/>
                      <a:r>
                        <a:rPr lang="es-MX" sz="1350" spc="-115">
                          <a:effectLst/>
                        </a:rPr>
                        <a:t>E</a:t>
                      </a:r>
                      <a:r>
                        <a:rPr lang="es-MX" sz="1350" spc="30">
                          <a:effectLst/>
                        </a:rPr>
                        <a:t>s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ra</a:t>
                      </a:r>
                      <a:r>
                        <a:rPr lang="es-MX" sz="1350">
                          <a:effectLst/>
                        </a:rPr>
                        <a:t>t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 spc="-40">
                          <a:effectLst/>
                        </a:rPr>
                        <a:t>gi</a:t>
                      </a:r>
                      <a:r>
                        <a:rPr lang="es-MX" sz="1350" spc="30">
                          <a:effectLst/>
                        </a:rPr>
                        <a:t>a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5704026"/>
                  </a:ext>
                </a:extLst>
              </a:tr>
              <a:tr h="170180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>
                          <a:effectLst/>
                        </a:rPr>
                        <a:t> </a:t>
                      </a:r>
                      <a:endParaRPr lang="es-MX" sz="10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</a:rPr>
                        <a:t> </a:t>
                      </a:r>
                    </a:p>
                    <a:p>
                      <a:pPr marL="172085" marR="150495" indent="-139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5">
                          <a:effectLst/>
                        </a:rPr>
                        <a:t>R</a:t>
                      </a:r>
                      <a:r>
                        <a:rPr lang="es-MX" sz="1350" spc="30">
                          <a:effectLst/>
                        </a:rPr>
                        <a:t>e</a:t>
                      </a:r>
                      <a:r>
                        <a:rPr lang="es-MX" sz="1350">
                          <a:effectLst/>
                        </a:rPr>
                        <a:t>c</a:t>
                      </a:r>
                      <a:r>
                        <a:rPr lang="es-MX" sz="1350" spc="25">
                          <a:effectLst/>
                        </a:rPr>
                        <a:t>u</a:t>
                      </a:r>
                      <a:r>
                        <a:rPr lang="es-MX" sz="1350">
                          <a:effectLst/>
                        </a:rPr>
                        <a:t>rs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o</a:t>
                      </a:r>
                      <a:r>
                        <a:rPr lang="es-MX" sz="1350">
                          <a:effectLst/>
                        </a:rPr>
                        <a:t>s </a:t>
                      </a:r>
                      <a:r>
                        <a:rPr lang="es-MX" sz="1350" spc="30">
                          <a:effectLst/>
                        </a:rPr>
                        <a:t>hu</a:t>
                      </a:r>
                      <a:r>
                        <a:rPr lang="es-MX" sz="1350">
                          <a:effectLst/>
                        </a:rPr>
                        <a:t>m</a:t>
                      </a:r>
                      <a:r>
                        <a:rPr lang="es-MX" sz="1350" spc="-270">
                          <a:effectLst/>
                        </a:rPr>
                        <a:t> </a:t>
                      </a:r>
                      <a:r>
                        <a:rPr lang="es-MX" sz="1350" spc="30">
                          <a:effectLst/>
                        </a:rPr>
                        <a:t>ano</a:t>
                      </a:r>
                      <a:r>
                        <a:rPr lang="es-MX" sz="1350">
                          <a:effectLst/>
                        </a:rPr>
                        <a:t>s</a:t>
                      </a:r>
                      <a:endParaRPr lang="es-MX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105" dirty="0">
                          <a:effectLst/>
                        </a:rPr>
                        <a:t>M</a:t>
                      </a:r>
                      <a:r>
                        <a:rPr lang="es-MX" sz="1350" spc="30" dirty="0">
                          <a:effectLst/>
                        </a:rPr>
                        <a:t>ane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u</a:t>
                      </a:r>
                      <a:r>
                        <a:rPr lang="es-MX" sz="1350" spc="35" dirty="0">
                          <a:effectLst/>
                        </a:rPr>
                        <a:t>j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30" dirty="0">
                          <a:effectLst/>
                        </a:rPr>
                        <a:t>do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spc="-110" dirty="0">
                          <a:effectLst/>
                        </a:rPr>
                        <a:t>x</a:t>
                      </a:r>
                      <a:r>
                        <a:rPr lang="es-MX" sz="1350" spc="30" dirty="0">
                          <a:effectLst/>
                        </a:rPr>
                        <a:t>ped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en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qu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53340" marR="76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8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o</a:t>
                      </a:r>
                      <a:r>
                        <a:rPr lang="es-MX" sz="1350" spc="30" dirty="0">
                          <a:effectLst/>
                        </a:rPr>
                        <a:t>n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0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u</a:t>
                      </a:r>
                      <a:r>
                        <a:rPr lang="es-MX" sz="1350" spc="30" dirty="0">
                          <a:effectLst/>
                        </a:rPr>
                        <a:t>an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o</a:t>
                      </a:r>
                      <a:r>
                        <a:rPr lang="es-MX" sz="1350" spc="-1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a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u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5" dirty="0">
                          <a:effectLst/>
                        </a:rPr>
                        <a:t>r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30" dirty="0">
                          <a:effectLst/>
                        </a:rPr>
                        <a:t>p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r>
                        <a:rPr lang="es-MX" sz="1350" spc="-70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eg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,</a:t>
                      </a:r>
                      <a:endParaRPr lang="es-MX" sz="1000" dirty="0">
                        <a:effectLst/>
                      </a:endParaRPr>
                    </a:p>
                    <a:p>
                      <a:pPr marL="594995" marR="59753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la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</a:t>
                      </a:r>
                      <a:r>
                        <a:rPr lang="es-MX" sz="1350" dirty="0">
                          <a:effectLst/>
                        </a:rPr>
                        <a:t>n</a:t>
                      </a:r>
                      <a:r>
                        <a:rPr lang="es-MX" sz="1350" spc="-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y</a:t>
                      </a:r>
                      <a:r>
                        <a:rPr lang="es-MX" sz="1350" spc="-16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gan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z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ión</a:t>
                      </a:r>
                      <a:r>
                        <a:rPr lang="es-MX" sz="1350" dirty="0">
                          <a:effectLst/>
                        </a:rPr>
                        <a:t>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5"/>
                        </a:spcBef>
                      </a:pPr>
                      <a:r>
                        <a:rPr lang="es-MX" sz="1300" dirty="0">
                          <a:effectLst/>
                        </a:rPr>
                        <a:t> </a:t>
                      </a:r>
                      <a:endParaRPr lang="es-MX" sz="1000" dirty="0">
                        <a:effectLst/>
                      </a:endParaRPr>
                    </a:p>
                    <a:p>
                      <a:pPr marL="33020" marR="41275" indent="-825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i="1" u="sng" spc="-105" dirty="0">
                          <a:effectLst/>
                        </a:rPr>
                        <a:t>Contratación </a:t>
                      </a:r>
                      <a:r>
                        <a:rPr lang="es-MX" sz="1350" spc="5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 r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s-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pon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4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 </a:t>
                      </a:r>
                      <a:r>
                        <a:rPr lang="es-MX" sz="1350" spc="30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5" dirty="0">
                          <a:effectLst/>
                        </a:rPr>
                        <a:t>c</a:t>
                      </a:r>
                      <a:r>
                        <a:rPr lang="es-MX" sz="1350" spc="30" dirty="0">
                          <a:effectLst/>
                        </a:rPr>
                        <a:t>h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115" dirty="0">
                          <a:effectLst/>
                        </a:rPr>
                        <a:t>v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endParaRPr lang="es-MX" sz="1000" dirty="0">
                        <a:effectLst/>
                      </a:endParaRP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30" dirty="0">
                          <a:effectLst/>
                        </a:rPr>
                        <a:t>á</a:t>
                      </a:r>
                      <a:r>
                        <a:rPr lang="es-MX" sz="1350" dirty="0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</a:p>
                    <a:p>
                      <a:pPr marL="136525" marR="142875" algn="ctr">
                        <a:lnSpc>
                          <a:spcPct val="115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dirty="0">
                          <a:effectLst/>
                        </a:rPr>
                        <a:t>(alto </a:t>
                      </a:r>
                      <a:r>
                        <a:rPr lang="es-MX" sz="1350" spc="35" dirty="0" err="1">
                          <a:effectLst/>
                        </a:rPr>
                        <a:t>i</a:t>
                      </a:r>
                      <a:r>
                        <a:rPr lang="es-MX" sz="1350" dirty="0" err="1">
                          <a:effectLst/>
                        </a:rPr>
                        <a:t>m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pa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)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9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</a:p>
                    <a:p>
                      <a:pPr marL="47625" marR="41275" indent="57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MX" sz="1350" spc="-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ab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30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e</a:t>
                      </a:r>
                      <a:r>
                        <a:rPr lang="es-MX" sz="1350" dirty="0">
                          <a:effectLst/>
                        </a:rPr>
                        <a:t>r </a:t>
                      </a:r>
                      <a:r>
                        <a:rPr lang="es-MX" sz="1350" spc="30" dirty="0">
                          <a:effectLst/>
                        </a:rPr>
                        <a:t>po</a:t>
                      </a:r>
                      <a:r>
                        <a:rPr lang="es-MX" sz="1350" spc="35" dirty="0">
                          <a:effectLst/>
                        </a:rPr>
                        <a:t>l</a:t>
                      </a:r>
                      <a:r>
                        <a:rPr lang="es-MX" sz="1350" spc="-40" dirty="0">
                          <a:effectLst/>
                        </a:rPr>
                        <a:t>ít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c</a:t>
                      </a:r>
                      <a:r>
                        <a:rPr lang="es-MX" sz="1350" spc="25" dirty="0">
                          <a:effectLst/>
                        </a:rPr>
                        <a:t>a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9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pe</a:t>
                      </a:r>
                      <a:r>
                        <a:rPr lang="es-MX" sz="1350" dirty="0">
                          <a:effectLst/>
                        </a:rPr>
                        <a:t>r</a:t>
                      </a:r>
                      <a:r>
                        <a:rPr lang="es-MX" sz="1350" spc="-40" dirty="0">
                          <a:effectLst/>
                        </a:rPr>
                        <a:t>f</a:t>
                      </a:r>
                      <a:r>
                        <a:rPr lang="es-MX" sz="1350" spc="35" dirty="0">
                          <a:effectLst/>
                        </a:rPr>
                        <a:t>i</a:t>
                      </a:r>
                      <a:r>
                        <a:rPr lang="es-MX" sz="1350" dirty="0">
                          <a:effectLst/>
                        </a:rPr>
                        <a:t>l </a:t>
                      </a:r>
                      <a:r>
                        <a:rPr lang="es-MX" sz="1350" spc="30" dirty="0">
                          <a:effectLst/>
                        </a:rPr>
                        <a:t>d</a:t>
                      </a:r>
                      <a:r>
                        <a:rPr lang="es-MX" sz="1350" dirty="0">
                          <a:effectLst/>
                        </a:rPr>
                        <a:t>e</a:t>
                      </a:r>
                      <a:r>
                        <a:rPr lang="es-MX" sz="1350" spc="-65" dirty="0">
                          <a:effectLst/>
                        </a:rPr>
                        <a:t> </a:t>
                      </a:r>
                      <a:r>
                        <a:rPr lang="es-MX" sz="1350" spc="30" dirty="0">
                          <a:effectLst/>
                        </a:rPr>
                        <a:t>pue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r>
                        <a:rPr lang="es-MX" sz="1350" spc="-270" dirty="0">
                          <a:effectLst/>
                        </a:rPr>
                        <a:t> </a:t>
                      </a:r>
                      <a:r>
                        <a:rPr lang="es-MX" sz="1350" spc="-40" dirty="0">
                          <a:effectLst/>
                        </a:rPr>
                        <a:t>t</a:t>
                      </a:r>
                      <a:r>
                        <a:rPr lang="es-MX" sz="1350" spc="30" dirty="0">
                          <a:effectLst/>
                        </a:rPr>
                        <a:t>o</a:t>
                      </a:r>
                      <a:r>
                        <a:rPr lang="es-MX" sz="1350" dirty="0">
                          <a:effectLst/>
                        </a:rPr>
                        <a:t>s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39353043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0140203C-2E68-AE6A-10B0-24358DFF40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50608" y="920397"/>
            <a:ext cx="7911614" cy="1053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536216" tIns="622104" rIns="1764744" bIns="177744" numCol="1" anchor="ctr" anchorCtr="0" compatLnSpc="1">
            <a:prstTxWarp prst="textNoShape">
              <a:avLst/>
            </a:prstTxWarp>
            <a:spAutoFit/>
          </a:bodyPr>
          <a:lstStyle>
            <a:lvl1pPr indent="63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63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5.2 Impacto del monitoreo y control de riesgo</a:t>
            </a:r>
            <a:endParaRPr kumimoji="0" lang="es-MX" altLang="es-MX" sz="1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9968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807052"/>
            <a:ext cx="8616609" cy="479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000"/>
              </a:lnSpc>
            </a:pPr>
            <a:r>
              <a:rPr lang="es-MX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5.3 Identificación de riesgos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7D04F3FB-B5B7-A77A-CFF1-63A1D046E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9188392"/>
              </p:ext>
            </p:extLst>
          </p:nvPr>
        </p:nvGraphicFramePr>
        <p:xfrm>
          <a:off x="915783" y="1582993"/>
          <a:ext cx="7096125" cy="387512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60705">
                  <a:extLst>
                    <a:ext uri="{9D8B030D-6E8A-4147-A177-3AD203B41FA5}">
                      <a16:colId xmlns:a16="http://schemas.microsoft.com/office/drawing/2014/main" val="2670293157"/>
                    </a:ext>
                  </a:extLst>
                </a:gridCol>
                <a:gridCol w="2682558">
                  <a:extLst>
                    <a:ext uri="{9D8B030D-6E8A-4147-A177-3AD203B41FA5}">
                      <a16:colId xmlns:a16="http://schemas.microsoft.com/office/drawing/2014/main" val="2168881537"/>
                    </a:ext>
                  </a:extLst>
                </a:gridCol>
                <a:gridCol w="3852862">
                  <a:extLst>
                    <a:ext uri="{9D8B030D-6E8A-4147-A177-3AD203B41FA5}">
                      <a16:colId xmlns:a16="http://schemas.microsoft.com/office/drawing/2014/main" val="2647209263"/>
                    </a:ext>
                  </a:extLst>
                </a:gridCol>
              </a:tblGrid>
              <a:tr h="251445">
                <a:tc>
                  <a:txBody>
                    <a:bodyPr/>
                    <a:lstStyle/>
                    <a:p>
                      <a:pPr marL="153035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58850" marR="957580" algn="ctr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59180">
                        <a:spcBef>
                          <a:spcPts val="220"/>
                        </a:spcBef>
                        <a:spcAft>
                          <a:spcPts val="0"/>
                        </a:spcAft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46480521"/>
                  </a:ext>
                </a:extLst>
              </a:tr>
              <a:tr h="495423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Contar con la estructura funcional mínima de una plaza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MX" sz="11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MX" sz="11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nivel Supervisor General y 1 auxiliar de honorarios.</a:t>
                      </a:r>
                    </a:p>
                    <a:p>
                      <a:pPr>
                        <a:lnSpc>
                          <a:spcPts val="5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51446067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32410" marR="23177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10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0640" marR="15875" indent="16002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31520" marR="229870" indent="-469900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ctor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69869875"/>
                  </a:ext>
                </a:extLst>
              </a:tr>
              <a:tr h="73850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85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19710" marR="220345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50"/>
                        </a:spcBef>
                      </a:pPr>
                      <a:r>
                        <a:rPr lang="es-MX" sz="5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06375" algn="ctr"/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jora</a:t>
                      </a:r>
                      <a:r>
                        <a:rPr lang="es-MX" sz="110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92760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ración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10"/>
                        </a:spcBef>
                      </a:pPr>
                      <a:r>
                        <a:rPr lang="es-MX" sz="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10285" marR="27305" indent="-96075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0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1100" spc="1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</a:t>
                      </a:r>
                      <a:r>
                        <a:rPr lang="es-MX" sz="1100" spc="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11774433"/>
                  </a:ext>
                </a:extLst>
              </a:tr>
              <a:tr h="591238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300"/>
                        </a:lnSpc>
                        <a:spcBef>
                          <a:spcPts val="20"/>
                        </a:spcBef>
                      </a:pPr>
                      <a:r>
                        <a:rPr lang="es-MX" sz="13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0345" marR="22098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12140" marR="225425" indent="-3644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Actu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 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2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5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35050" marR="1270" indent="-100901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spc="1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spc="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1100" spc="-17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110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s.</a:t>
                      </a:r>
                      <a:endParaRPr lang="es-MX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253455007"/>
                  </a:ext>
                </a:extLst>
              </a:tr>
              <a:tr h="817880"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</a:pPr>
                      <a:r>
                        <a:rPr lang="es-MX" sz="7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13995" marR="215900" algn="ctr">
                        <a:spcAft>
                          <a:spcPts val="0"/>
                        </a:spcAft>
                      </a:pPr>
                      <a:r>
                        <a:rPr lang="es-MX" sz="9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48260" marR="4953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ases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b="0" spc="-1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978535" marR="978535" algn="ctr">
                        <a:spcAft>
                          <a:spcPts val="0"/>
                        </a:spcAft>
                      </a:pP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(A</a:t>
                      </a:r>
                      <a:r>
                        <a:rPr lang="es-MX" sz="11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</a:t>
                      </a:r>
                      <a:r>
                        <a:rPr lang="es-MX" sz="1100" b="0" spc="-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1)</a:t>
                      </a:r>
                      <a:endParaRPr lang="es-MX" sz="10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65"/>
                        </a:spcBef>
                      </a:pPr>
                      <a:r>
                        <a:rPr lang="es-MX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59690" marR="596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110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</a:t>
                      </a:r>
                      <a:r>
                        <a:rPr lang="es-MX" sz="110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110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110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</a:t>
                      </a:r>
                      <a:r>
                        <a:rPr lang="es-MX" sz="110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100" spc="-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110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10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1287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6483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DF11E62-53ED-FFB9-355F-C5A77339BD5F}"/>
              </a:ext>
            </a:extLst>
          </p:cNvPr>
          <p:cNvSpPr txBox="1"/>
          <p:nvPr/>
        </p:nvSpPr>
        <p:spPr>
          <a:xfrm>
            <a:off x="663890" y="83235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390">
              <a:spcBef>
                <a:spcPts val="105"/>
              </a:spcBef>
              <a:spcAft>
                <a:spcPts val="0"/>
              </a:spcAft>
            </a:pP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5.4 </a:t>
            </a:r>
            <a:r>
              <a:rPr lang="es-MX" sz="1600" b="1" spc="8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nál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sis</a:t>
            </a:r>
            <a:r>
              <a:rPr lang="es-MX" sz="1600" b="1" spc="-18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antitativo</a:t>
            </a:r>
            <a:r>
              <a:rPr lang="es-MX" sz="1600" b="1" spc="16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</a:t>
            </a:r>
            <a:r>
              <a:rPr lang="es-MX" sz="1600" b="1" spc="11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es-MX" sz="1600" b="1" spc="-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esg</a:t>
            </a:r>
            <a:r>
              <a:rPr lang="es-MX" sz="1600" b="1" spc="5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es-MX" sz="16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8625A77E-1563-E50A-5057-057B2E2E3D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334680"/>
              </p:ext>
            </p:extLst>
          </p:nvPr>
        </p:nvGraphicFramePr>
        <p:xfrm>
          <a:off x="963561" y="1417466"/>
          <a:ext cx="6626942" cy="435133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733059">
                  <a:extLst>
                    <a:ext uri="{9D8B030D-6E8A-4147-A177-3AD203B41FA5}">
                      <a16:colId xmlns:a16="http://schemas.microsoft.com/office/drawing/2014/main" val="3812714913"/>
                    </a:ext>
                  </a:extLst>
                </a:gridCol>
                <a:gridCol w="2682205">
                  <a:extLst>
                    <a:ext uri="{9D8B030D-6E8A-4147-A177-3AD203B41FA5}">
                      <a16:colId xmlns:a16="http://schemas.microsoft.com/office/drawing/2014/main" val="3642367714"/>
                    </a:ext>
                  </a:extLst>
                </a:gridCol>
                <a:gridCol w="1049659">
                  <a:extLst>
                    <a:ext uri="{9D8B030D-6E8A-4147-A177-3AD203B41FA5}">
                      <a16:colId xmlns:a16="http://schemas.microsoft.com/office/drawing/2014/main" val="260674082"/>
                    </a:ext>
                  </a:extLst>
                </a:gridCol>
                <a:gridCol w="861557">
                  <a:extLst>
                    <a:ext uri="{9D8B030D-6E8A-4147-A177-3AD203B41FA5}">
                      <a16:colId xmlns:a16="http://schemas.microsoft.com/office/drawing/2014/main" val="144474835"/>
                    </a:ext>
                  </a:extLst>
                </a:gridCol>
                <a:gridCol w="1300462">
                  <a:extLst>
                    <a:ext uri="{9D8B030D-6E8A-4147-A177-3AD203B41FA5}">
                      <a16:colId xmlns:a16="http://schemas.microsoft.com/office/drawing/2014/main" val="1075025765"/>
                    </a:ext>
                  </a:extLst>
                </a:gridCol>
              </a:tblGrid>
              <a:tr h="842859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73355"/>
                      <a:r>
                        <a:rPr lang="es-MX" sz="1000" spc="-5">
                          <a:effectLst/>
                        </a:rPr>
                        <a:t>No</a:t>
                      </a:r>
                      <a:r>
                        <a:rPr lang="es-MX" sz="1000">
                          <a:effectLst/>
                        </a:rPr>
                        <a:t>.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711200" marR="711835" algn="ctr"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C</a:t>
                      </a:r>
                      <a:r>
                        <a:rPr lang="es-MX" sz="1000">
                          <a:effectLst/>
                        </a:rPr>
                        <a:t>ate</a:t>
                      </a:r>
                      <a:r>
                        <a:rPr lang="es-MX" sz="1000" spc="-10">
                          <a:effectLst/>
                        </a:rPr>
                        <a:t>g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r</a:t>
                      </a:r>
                      <a:r>
                        <a:rPr lang="es-MX" sz="1000" spc="5">
                          <a:effectLst/>
                        </a:rPr>
                        <a:t>í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63500"/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ro</a:t>
                      </a:r>
                      <a:r>
                        <a:rPr lang="es-MX" sz="1000" spc="-10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d</a:t>
                      </a:r>
                      <a:r>
                        <a:rPr lang="es-MX" sz="1000" spc="-10">
                          <a:effectLst/>
                        </a:rPr>
                        <a:t>a</a:t>
                      </a:r>
                      <a:r>
                        <a:rPr lang="es-MX" sz="1000">
                          <a:effectLst/>
                        </a:rPr>
                        <a:t>d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800"/>
                        </a:lnSpc>
                        <a:spcBef>
                          <a:spcPts val="5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19050" marR="17145" algn="ctr"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Im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800"/>
                        </a:lnSpc>
                        <a:spcBef>
                          <a:spcPts val="10"/>
                        </a:spcBef>
                      </a:pPr>
                      <a:r>
                        <a:rPr lang="es-MX" sz="7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0955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(1</a:t>
                      </a:r>
                      <a:r>
                        <a:rPr lang="es-MX" sz="1000" spc="-65">
                          <a:effectLst/>
                        </a:rPr>
                        <a:t> 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ajo,</a:t>
                      </a:r>
                      <a:r>
                        <a:rPr lang="es-MX" sz="1000" spc="-10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8 a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00660" marR="200025" algn="ctr">
                        <a:spcBef>
                          <a:spcPts val="195"/>
                        </a:spcBef>
                        <a:spcAft>
                          <a:spcPts val="0"/>
                        </a:spcAft>
                      </a:pPr>
                      <a:r>
                        <a:rPr lang="es-MX" sz="1000" spc="-5">
                          <a:effectLst/>
                        </a:rPr>
                        <a:t>N</a:t>
                      </a:r>
                      <a:r>
                        <a:rPr lang="es-MX" sz="1000">
                          <a:effectLst/>
                        </a:rPr>
                        <a:t>ivel</a:t>
                      </a:r>
                      <a:r>
                        <a:rPr lang="es-MX" sz="1000" spc="-1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de</a:t>
                      </a:r>
                      <a:endParaRPr lang="es-MX" sz="900">
                        <a:effectLst/>
                      </a:endParaRPr>
                    </a:p>
                    <a:p>
                      <a:pPr marL="254635" marR="254635" algn="ctr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1000" spc="5">
                          <a:effectLst/>
                        </a:rPr>
                        <a:t>R</a:t>
                      </a:r>
                      <a:r>
                        <a:rPr lang="es-MX" sz="1000">
                          <a:effectLst/>
                        </a:rPr>
                        <a:t>ies</a:t>
                      </a:r>
                      <a:r>
                        <a:rPr lang="es-MX" sz="1000" spc="-5">
                          <a:effectLst/>
                        </a:rPr>
                        <a:t>g</a:t>
                      </a:r>
                      <a:r>
                        <a:rPr lang="es-MX" sz="1000">
                          <a:effectLst/>
                        </a:rPr>
                        <a:t>o</a:t>
                      </a:r>
                      <a:endParaRPr lang="es-MX" sz="900">
                        <a:effectLst/>
                      </a:endParaRP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100"/>
                        </a:spcBef>
                      </a:pPr>
                      <a:r>
                        <a:rPr lang="es-MX" sz="10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0320" marR="19685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1000">
                          <a:effectLst/>
                        </a:rPr>
                        <a:t>(Pro</a:t>
                      </a:r>
                      <a:r>
                        <a:rPr lang="es-MX" sz="1000" spc="-5">
                          <a:effectLst/>
                        </a:rPr>
                        <a:t>b</a:t>
                      </a:r>
                      <a:r>
                        <a:rPr lang="es-MX" sz="1000">
                          <a:effectLst/>
                        </a:rPr>
                        <a:t>abi</a:t>
                      </a:r>
                      <a:r>
                        <a:rPr lang="es-MX" sz="1000" spc="5">
                          <a:effectLst/>
                        </a:rPr>
                        <a:t>l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-10">
                          <a:effectLst/>
                        </a:rPr>
                        <a:t>da</a:t>
                      </a:r>
                      <a:r>
                        <a:rPr lang="es-MX" sz="1000">
                          <a:effectLst/>
                        </a:rPr>
                        <a:t>d 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or </a:t>
                      </a:r>
                      <a:r>
                        <a:rPr lang="es-MX" sz="1000" spc="75">
                          <a:effectLst/>
                        </a:rPr>
                        <a:t> </a:t>
                      </a:r>
                      <a:r>
                        <a:rPr lang="es-MX" sz="1000">
                          <a:effectLst/>
                        </a:rPr>
                        <a:t>i</a:t>
                      </a:r>
                      <a:r>
                        <a:rPr lang="es-MX" sz="1000" spc="5">
                          <a:effectLst/>
                        </a:rPr>
                        <a:t>m</a:t>
                      </a:r>
                      <a:r>
                        <a:rPr lang="es-MX" sz="1000" spc="-5">
                          <a:effectLst/>
                        </a:rPr>
                        <a:t>p</a:t>
                      </a:r>
                      <a:r>
                        <a:rPr lang="es-MX" sz="1000">
                          <a:effectLst/>
                        </a:rPr>
                        <a:t>act</a:t>
                      </a:r>
                      <a:r>
                        <a:rPr lang="es-MX" sz="1000" spc="-5">
                          <a:effectLst/>
                        </a:rPr>
                        <a:t>o</a:t>
                      </a:r>
                      <a:r>
                        <a:rPr lang="es-MX" sz="1000">
                          <a:effectLst/>
                        </a:rPr>
                        <a:t>)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2825283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95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Estructura funcional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100%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8.0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218250852"/>
                  </a:ext>
                </a:extLst>
              </a:tr>
              <a:tr h="676850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5209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17780" indent="14160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7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500"/>
                        </a:lnSpc>
                        <a:spcBef>
                          <a:spcPts val="15"/>
                        </a:spcBef>
                      </a:pPr>
                      <a:r>
                        <a:rPr lang="es-MX" sz="4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293896712"/>
                  </a:ext>
                </a:extLst>
              </a:tr>
              <a:tr h="80163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066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288925" marR="28892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  <a:spcBef>
                          <a:spcPts val="75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6720" marR="425450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6.3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435532685"/>
                  </a:ext>
                </a:extLst>
              </a:tr>
              <a:tr h="635069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4130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indent="-72072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97510" marR="395605" algn="ctr"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8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marL="288925" marR="28956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8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300"/>
                        </a:lnSpc>
                        <a:spcBef>
                          <a:spcPts val="30"/>
                        </a:spcBef>
                      </a:pPr>
                      <a:r>
                        <a:rPr lang="es-MX" sz="11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417195" marR="416560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.8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92602241"/>
                  </a:ext>
                </a:extLst>
              </a:tr>
              <a:tr h="71807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23622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0" marR="48260" indent="-681355" algn="ctr" defTabSz="914400" rtl="0" eaLnBrk="1" latinLnBrk="0" hangingPunct="1">
                        <a:lnSpc>
                          <a:spcPts val="900"/>
                        </a:lnSpc>
                        <a:spcBef>
                          <a:spcPts val="35"/>
                        </a:spcBef>
                        <a:spcAft>
                          <a:spcPts val="0"/>
                        </a:spcAft>
                      </a:pPr>
                      <a:r>
                        <a:rPr lang="es-MX" sz="95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Capacitación y asesorías en materia de archivos.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393065" marR="39052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90%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>
                          <a:effectLst/>
                        </a:rPr>
                        <a:t> </a:t>
                      </a:r>
                      <a:endParaRPr lang="es-MX" sz="90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>
                          <a:effectLst/>
                        </a:rPr>
                        <a:t> </a:t>
                      </a:r>
                    </a:p>
                    <a:p>
                      <a:pPr marL="292100" marR="292100" algn="ctr">
                        <a:spcAft>
                          <a:spcPts val="0"/>
                        </a:spcAft>
                      </a:pPr>
                      <a:r>
                        <a:rPr lang="es-MX" sz="800">
                          <a:effectLst/>
                        </a:rPr>
                        <a:t>7</a:t>
                      </a:r>
                      <a:endParaRPr lang="es-MX" sz="9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421640" marR="421005" algn="ctr"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.3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773760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36379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Riesgos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5.5 Mitigación del riesgo.</a:t>
            </a:r>
            <a:endParaRPr lang="es-MX" sz="16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E61DFDC-377E-1999-5F4E-1F10F8206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7763023"/>
              </p:ext>
            </p:extLst>
          </p:nvPr>
        </p:nvGraphicFramePr>
        <p:xfrm>
          <a:off x="943897" y="1383025"/>
          <a:ext cx="7502013" cy="409196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{69012ECD-51FC-41F1-AA8D-1B2483CD663E}</a:tableStyleId>
              </a:tblPr>
              <a:tblGrid>
                <a:gridCol w="538331">
                  <a:extLst>
                    <a:ext uri="{9D8B030D-6E8A-4147-A177-3AD203B41FA5}">
                      <a16:colId xmlns:a16="http://schemas.microsoft.com/office/drawing/2014/main" val="3670418899"/>
                    </a:ext>
                  </a:extLst>
                </a:gridCol>
                <a:gridCol w="2175372">
                  <a:extLst>
                    <a:ext uri="{9D8B030D-6E8A-4147-A177-3AD203B41FA5}">
                      <a16:colId xmlns:a16="http://schemas.microsoft.com/office/drawing/2014/main" val="1961915751"/>
                    </a:ext>
                  </a:extLst>
                </a:gridCol>
                <a:gridCol w="2123768">
                  <a:extLst>
                    <a:ext uri="{9D8B030D-6E8A-4147-A177-3AD203B41FA5}">
                      <a16:colId xmlns:a16="http://schemas.microsoft.com/office/drawing/2014/main" val="964731273"/>
                    </a:ext>
                  </a:extLst>
                </a:gridCol>
                <a:gridCol w="2664542">
                  <a:extLst>
                    <a:ext uri="{9D8B030D-6E8A-4147-A177-3AD203B41FA5}">
                      <a16:colId xmlns:a16="http://schemas.microsoft.com/office/drawing/2014/main" val="3577045752"/>
                    </a:ext>
                  </a:extLst>
                </a:gridCol>
              </a:tblGrid>
              <a:tr h="406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No.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b="1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Proyecto</a:t>
                      </a:r>
                      <a:endParaRPr lang="es-MX" sz="1000" dirty="0">
                        <a:effectLst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nt</a:t>
                      </a:r>
                      <a:r>
                        <a:rPr lang="es-MX" sz="1000" spc="5" dirty="0">
                          <a:effectLst/>
                        </a:rPr>
                        <a:t>if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</a:t>
                      </a:r>
                      <a:r>
                        <a:rPr lang="es-MX" sz="1000" spc="-10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ón</a:t>
                      </a:r>
                      <a:r>
                        <a:rPr lang="es-MX" sz="1000" spc="-3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endParaRPr lang="es-MX" sz="1000" dirty="0">
                        <a:effectLst/>
                      </a:endParaRPr>
                    </a:p>
                    <a:p>
                      <a:pPr algn="ctr">
                        <a:lnSpc>
                          <a:spcPts val="7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r>
                        <a:rPr lang="es-MX" sz="1000" spc="5" dirty="0">
                          <a:effectLst/>
                        </a:rPr>
                        <a:t>Mit</a:t>
                      </a:r>
                      <a:r>
                        <a:rPr lang="es-MX" sz="1000" spc="-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g</a:t>
                      </a:r>
                      <a:r>
                        <a:rPr lang="es-MX" sz="1000" spc="-5" dirty="0">
                          <a:effectLst/>
                        </a:rPr>
                        <a:t>a</a:t>
                      </a:r>
                      <a:r>
                        <a:rPr lang="es-MX" sz="1000" dirty="0">
                          <a:effectLst/>
                        </a:rPr>
                        <a:t>ción</a:t>
                      </a:r>
                      <a:r>
                        <a:rPr lang="es-MX" sz="1000" spc="-45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d</a:t>
                      </a:r>
                      <a:r>
                        <a:rPr lang="es-MX" sz="1000" spc="-5" dirty="0">
                          <a:effectLst/>
                        </a:rPr>
                        <a:t>e</a:t>
                      </a:r>
                      <a:r>
                        <a:rPr lang="es-MX" sz="1000" dirty="0">
                          <a:effectLst/>
                        </a:rPr>
                        <a:t>l</a:t>
                      </a:r>
                      <a:r>
                        <a:rPr lang="es-MX" sz="1000" spc="-10" dirty="0">
                          <a:effectLst/>
                        </a:rPr>
                        <a:t> </a:t>
                      </a:r>
                      <a:r>
                        <a:rPr lang="es-MX" sz="1000" dirty="0">
                          <a:effectLst/>
                        </a:rPr>
                        <a:t>r</a:t>
                      </a:r>
                      <a:r>
                        <a:rPr lang="es-MX" sz="1000" spc="5" dirty="0">
                          <a:effectLst/>
                        </a:rPr>
                        <a:t>i</a:t>
                      </a:r>
                      <a:r>
                        <a:rPr lang="es-MX" sz="1000" dirty="0">
                          <a:effectLst/>
                        </a:rPr>
                        <a:t>e</a:t>
                      </a:r>
                      <a:r>
                        <a:rPr lang="es-MX" sz="1000" spc="-5" dirty="0">
                          <a:effectLst/>
                        </a:rPr>
                        <a:t>s</a:t>
                      </a:r>
                      <a:r>
                        <a:rPr lang="es-MX" sz="1000" dirty="0">
                          <a:effectLst/>
                        </a:rPr>
                        <a:t>go</a:t>
                      </a:r>
                      <a:endParaRPr lang="es-MX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893966576"/>
                  </a:ext>
                </a:extLst>
              </a:tr>
              <a:tr h="682787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Estructura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funcional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633730" indent="-61468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Falta personal para el área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Creación de estructura funcional, creación de plaza de supervisor general y un contrato por honorarios para un auxiliar de almacén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911864761"/>
                  </a:ext>
                </a:extLst>
              </a:tr>
              <a:tr h="8412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66065" marR="2660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633730" indent="-614680" algn="l" defTabSz="914400" rtl="0" eaLnBrk="1" latinLnBrk="0" hangingPunct="1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Actualización de los archivos de trámite en unidades administrativas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5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047115" marR="53340" indent="-96901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archivo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Bef>
                          <a:spcPts val="45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78740" marR="77470" indent="-317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oración</a:t>
                      </a:r>
                      <a:r>
                        <a:rPr lang="es-MX" sz="900" b="0" spc="-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un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8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s-MX" sz="900" b="0" spc="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finir</a:t>
                      </a:r>
                      <a:r>
                        <a:rPr lang="es-MX" sz="900" b="0" spc="-2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9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org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r>
                        <a:rPr lang="es-MX" sz="900" b="0" spc="-6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ciones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las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9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jo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7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713678404"/>
                  </a:ext>
                </a:extLst>
              </a:tr>
              <a:tr h="516313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200"/>
                        </a:lnSpc>
                        <a:spcBef>
                          <a:spcPts val="9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3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412750" algn="l"/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Mejoramiento del inmueble del</a:t>
                      </a:r>
                    </a:p>
                    <a:p>
                      <a:pPr marL="699135" algn="l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s-MX" sz="9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Archivo de Concentración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264160" marR="264795" algn="l">
                        <a:lnSpc>
                          <a:spcPct val="104000"/>
                        </a:lnSpc>
                        <a:spcBef>
                          <a:spcPts val="310"/>
                        </a:spcBef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1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fís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el cr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9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osibl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dañ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ción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900"/>
                        </a:lnSpc>
                        <a:spcBef>
                          <a:spcPts val="20"/>
                        </a:spcBef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</a:pP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13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rr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ctivo</a:t>
                      </a:r>
                      <a:r>
                        <a:rPr lang="es-MX" sz="900" b="0" spc="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y/o cam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io</a:t>
                      </a:r>
                      <a:r>
                        <a:rPr lang="es-MX" sz="900" b="0" spc="-11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inm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</a:t>
                      </a:r>
                      <a:r>
                        <a:rPr lang="es-MX" sz="900" b="0" spc="-11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idón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13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 la</a:t>
                      </a:r>
                      <a:r>
                        <a:rPr lang="es-MX" sz="900" b="0" spc="16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gu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rda</a:t>
                      </a:r>
                      <a:r>
                        <a:rPr lang="es-MX" sz="900" b="0" spc="-12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nta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</a:t>
                      </a:r>
                      <a:r>
                        <a:rPr lang="es-MX" sz="900" b="0" spc="-5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es-MX" sz="9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932708632"/>
                  </a:ext>
                </a:extLst>
              </a:tr>
              <a:tr h="618031">
                <a:tc>
                  <a:txBody>
                    <a:bodyPr/>
                    <a:lstStyle/>
                    <a:p>
                      <a:pPr algn="ctr"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250825" marR="25336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400"/>
                        </a:lnSpc>
                        <a:spcBef>
                          <a:spcPts val="90"/>
                        </a:spcBef>
                      </a:pPr>
                      <a:endParaRPr lang="es-MX" sz="9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121410" marR="161925" indent="-93599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kern="1200" spc="5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Actualizar los instrumentos de control archivístico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indent="63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inui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ísti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rdo</a:t>
                      </a:r>
                      <a:r>
                        <a:rPr lang="es-MX" sz="900" b="0" spc="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337185" indent="-30924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izar,</a:t>
                      </a:r>
                      <a:r>
                        <a:rPr lang="es-MX" sz="900" b="0" spc="-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cular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1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215989868"/>
                  </a:ext>
                </a:extLst>
              </a:tr>
              <a:tr h="1026817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4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 </a:t>
                      </a:r>
                    </a:p>
                    <a:p>
                      <a:pPr marL="244475" marR="245745" algn="ctr"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3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6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spc="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2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99060" marR="9969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lta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oral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 la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r>
                        <a:rPr lang="es-MX" sz="900" b="0" spc="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fes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9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4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 las</a:t>
                      </a:r>
                      <a:r>
                        <a:rPr lang="es-MX" sz="900" b="0" spc="27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00"/>
                        </a:lnSpc>
                        <a:spcBef>
                          <a:spcPts val="75"/>
                        </a:spcBef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marL="17780" marR="18415" indent="-1270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orci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-1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1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bá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</a:t>
                      </a:r>
                      <a:r>
                        <a:rPr lang="es-MX" sz="900" b="0" spc="-5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</a:t>
                      </a:r>
                      <a:r>
                        <a:rPr lang="es-MX" sz="900" b="0" spc="1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izac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ón</a:t>
                      </a:r>
                      <a:r>
                        <a:rPr lang="es-MX" sz="900" b="0" spc="-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f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cion</a:t>
                      </a:r>
                      <a:r>
                        <a:rPr lang="es-MX" sz="900" b="0" spc="-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7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s,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sí</a:t>
                      </a:r>
                      <a:r>
                        <a:rPr lang="es-MX" sz="900" b="0" spc="-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rác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2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spc="-6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ificar l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900" b="0" spc="-18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ocu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spc="4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rc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o, 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gistr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os,</a:t>
                      </a:r>
                      <a:r>
                        <a:rPr lang="es-MX" sz="900" b="0" spc="-3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ibir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</a:t>
                      </a:r>
                      <a:r>
                        <a:rPr lang="es-MX" sz="900" b="0" spc="-2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 c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900" b="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sif</a:t>
                      </a:r>
                      <a:r>
                        <a:rPr lang="es-MX" sz="900" b="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9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carlos.</a:t>
                      </a:r>
                      <a:endParaRPr lang="es-MX" sz="9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8847365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00577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Normatividad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263696" y="1070215"/>
            <a:ext cx="8472342" cy="43806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3025" algn="just"/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Constit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Polít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</a:t>
            </a:r>
            <a:r>
              <a:rPr lang="es-MX" sz="1600" kern="1200" spc="2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Estados</a:t>
            </a:r>
            <a:r>
              <a:rPr lang="es-MX" sz="1600" kern="1200" spc="1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Unidos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Mexicanos</a:t>
            </a:r>
            <a:r>
              <a:rPr lang="es-MX" sz="1600" kern="1200" spc="-1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17)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Última Reforma DOF 24-01-2024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 Última Reforma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2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19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Fede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de</a:t>
            </a:r>
            <a:r>
              <a:rPr lang="es-MX" sz="1600" kern="1200" spc="1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sp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 Acceso</a:t>
            </a:r>
            <a:r>
              <a:rPr lang="es-MX" sz="1600" kern="1200" spc="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 P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2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rm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05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nsp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encia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Acceso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orm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ción</a:t>
            </a:r>
            <a:r>
              <a:rPr lang="es-MX" sz="1600" kern="1200" spc="-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ú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blica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Gube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mento</a:t>
            </a:r>
            <a:r>
              <a:rPr lang="es-MX" sz="1600" kern="1200" spc="-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30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5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Acuerdo del Consejo Nacional del Sistema Nacional de Transparencia, Acceso a la Información Pública y Protección de Datos Personales, por el que se aprueban los Lineamientos para la Organización y Conservación de los Archivos (D.O.F. 04-04-2016).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otección</a:t>
            </a:r>
            <a:r>
              <a:rPr lang="es-MX" sz="1600" kern="1200" spc="-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tos</a:t>
            </a:r>
            <a:r>
              <a:rPr lang="es-MX" sz="1600" kern="1200" spc="-1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sona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</a:t>
            </a:r>
            <a:r>
              <a:rPr lang="es-MX" sz="1600" kern="1200" spc="-16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8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01/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2022)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3025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</a:t>
            </a:r>
            <a:r>
              <a:rPr lang="es-MX" sz="1600" kern="1200" spc="2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4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</a:t>
            </a:r>
            <a:r>
              <a:rPr lang="es-MX" sz="1600" kern="1200" spc="-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7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es-MX" sz="1600" kern="1200" spc="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9/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2023)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37490" marR="438785" indent="-173990" algn="just">
              <a:spcBef>
                <a:spcPts val="50"/>
              </a:spcBef>
            </a:pP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• </a:t>
            </a:r>
            <a:r>
              <a:rPr lang="es-MX" sz="1600" spc="320" dirty="0"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mientos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0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3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 Gene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</a:t>
            </a:r>
            <a:r>
              <a:rPr lang="es-MX" sz="1600" kern="1200" spc="17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Nación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em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</a:t>
            </a:r>
            <a:r>
              <a:rPr lang="es-MX" sz="1600" kern="1200" spc="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ict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men</a:t>
            </a:r>
            <a:r>
              <a:rPr lang="es-MX" sz="1600" kern="1200" spc="-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</a:t>
            </a:r>
            <a:r>
              <a:rPr lang="es-MX" sz="1600" kern="1200" spc="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Ac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ocumen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8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enc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 Secund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ia</a:t>
            </a:r>
            <a:r>
              <a:rPr lang="es-MX" sz="1600" kern="1200" spc="9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2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los s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etos obli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dos</a:t>
            </a:r>
            <a:r>
              <a:rPr lang="es-MX" sz="1600" kern="1200" spc="24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lang="es-MX" sz="1600" kern="1200" spc="22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Poder</a:t>
            </a:r>
            <a:r>
              <a:rPr lang="es-MX" sz="1600" kern="1200" spc="33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j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tivo</a:t>
            </a:r>
            <a:r>
              <a:rPr lang="es-MX" sz="1600" kern="1200" spc="-1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ede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l, p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evisto</a:t>
            </a:r>
            <a:r>
              <a:rPr lang="es-MX" sz="1600" kern="1200" spc="-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lang="es-MX" sz="1600" kern="1200" spc="22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tíc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lo</a:t>
            </a:r>
            <a:r>
              <a:rPr lang="es-MX" sz="1600" kern="1200" spc="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spc="-1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0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6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es-MX" sz="1600" kern="1200" spc="-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cción VI,</a:t>
            </a:r>
            <a:r>
              <a:rPr lang="es-MX" sz="1600" kern="1200" spc="15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16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ey Gene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de</a:t>
            </a:r>
            <a:r>
              <a:rPr lang="es-MX" sz="1600" kern="1200" spc="-9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</a:t>
            </a:r>
            <a:r>
              <a:rPr lang="es-MX" sz="1600" kern="1200" spc="5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lang="es-MX" sz="1600" kern="1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chivos.</a:t>
            </a:r>
            <a:endParaRPr lang="es-MX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487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07099DB-F197-1D46-5962-EC3D8F73A5DC}"/>
              </a:ext>
            </a:extLst>
          </p:cNvPr>
          <p:cNvSpPr txBox="1"/>
          <p:nvPr/>
        </p:nvSpPr>
        <p:spPr>
          <a:xfrm>
            <a:off x="399572" y="208513"/>
            <a:ext cx="5100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Anexo 1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B06BB499-1A70-0ACF-131D-9DFED48836E8}"/>
              </a:ext>
            </a:extLst>
          </p:cNvPr>
          <p:cNvSpPr txBox="1"/>
          <p:nvPr/>
        </p:nvSpPr>
        <p:spPr>
          <a:xfrm>
            <a:off x="399571" y="959500"/>
            <a:ext cx="861660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96875">
              <a:spcBef>
                <a:spcPts val="115"/>
              </a:spcBef>
              <a:spcAft>
                <a:spcPts val="0"/>
              </a:spcAft>
            </a:pPr>
            <a:r>
              <a:rPr lang="es-MX" sz="16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Programa de capacitación</a:t>
            </a:r>
            <a:r>
              <a:rPr lang="es-MX" sz="1800" b="1" spc="-5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s-MX" sz="1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7EACCFEF-B815-98A5-1FDB-421032389C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260101"/>
              </p:ext>
            </p:extLst>
          </p:nvPr>
        </p:nvGraphicFramePr>
        <p:xfrm>
          <a:off x="628650" y="1519689"/>
          <a:ext cx="7886699" cy="3200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550805344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22009327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6531439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878841487"/>
                    </a:ext>
                  </a:extLst>
                </a:gridCol>
              </a:tblGrid>
              <a:tr h="90819">
                <a:tc>
                  <a:txBody>
                    <a:bodyPr/>
                    <a:lstStyle/>
                    <a:p>
                      <a:pPr marL="632460" marR="633730" algn="l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TEMA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189355" marR="119126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b="1" kern="1200" spc="5" dirty="0">
                          <a:solidFill>
                            <a:schemeClr val="lt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OBJETIVO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9050" algn="ctr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r>
                        <a:rPr lang="es-MX" sz="1050" spc="1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PAN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83870"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r>
                        <a:rPr lang="es-MX" sz="1050" spc="-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</a:t>
                      </a:r>
                      <a:r>
                        <a:rPr lang="es-MX" sz="1050" spc="5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</a:t>
                      </a:r>
                      <a:r>
                        <a:rPr lang="es-MX" sz="1050" spc="-1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r>
                        <a:rPr lang="es-MX" sz="105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es-MX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161443254"/>
                  </a:ext>
                </a:extLst>
              </a:tr>
            </a:tbl>
          </a:graphicData>
        </a:graphic>
      </p:graphicFrame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E4690862-42B6-0405-6B7F-CB9B3D193E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509920"/>
              </p:ext>
            </p:extLst>
          </p:nvPr>
        </p:nvGraphicFramePr>
        <p:xfrm>
          <a:off x="628650" y="1910407"/>
          <a:ext cx="7886699" cy="75539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10225088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00490255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239310887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481210349"/>
                    </a:ext>
                  </a:extLst>
                </a:gridCol>
              </a:tblGrid>
              <a:tr h="737377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100"/>
                        </a:lnSpc>
                        <a:spcBef>
                          <a:spcPts val="2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35560" algn="ctr"/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200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00"/>
                        </a:lnSpc>
                        <a:spcBef>
                          <a:spcPts val="100"/>
                        </a:spcBef>
                      </a:pPr>
                      <a:r>
                        <a:rPr lang="es-MX" sz="12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736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onal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ra</a:t>
                      </a:r>
                      <a:r>
                        <a:rPr lang="es-MX" sz="800" spc="3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desarr</a:t>
                      </a:r>
                      <a:r>
                        <a:rPr lang="es-MX" sz="800" spc="-5" dirty="0">
                          <a:effectLst/>
                        </a:rPr>
                        <a:t>o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e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ividad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pl</a:t>
                      </a:r>
                      <a:r>
                        <a:rPr lang="es-MX" sz="800" spc="-5" dirty="0">
                          <a:effectLst/>
                        </a:rPr>
                        <a:t>az</a:t>
                      </a:r>
                      <a:r>
                        <a:rPr lang="es-MX" sz="800" dirty="0">
                          <a:effectLst/>
                        </a:rPr>
                        <a:t>os 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tac</a:t>
                      </a:r>
                      <a:r>
                        <a:rPr lang="es-MX" sz="800" dirty="0">
                          <a:effectLst/>
                        </a:rPr>
                        <a:t>ión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500"/>
                        </a:lnSpc>
                        <a:spcBef>
                          <a:spcPts val="30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715" marR="8890" algn="l">
                        <a:lnSpc>
                          <a:spcPct val="104000"/>
                        </a:lnSpc>
                        <a:spcBef>
                          <a:spcPts val="41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9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GN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act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ecu</a:t>
                      </a:r>
                      <a:r>
                        <a:rPr lang="es-MX" sz="800" dirty="0">
                          <a:effectLst/>
                        </a:rPr>
                        <a:t>ndar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10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obl</a:t>
                      </a:r>
                      <a:r>
                        <a:rPr lang="es-MX" sz="800" spc="-5" dirty="0">
                          <a:effectLst/>
                        </a:rPr>
                        <a:t>iga</a:t>
                      </a:r>
                      <a:r>
                        <a:rPr lang="es-MX" sz="800" dirty="0">
                          <a:effectLst/>
                        </a:rPr>
                        <a:t>dos del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spc="-5" dirty="0">
                          <a:effectLst/>
                        </a:rPr>
                        <a:t>ecut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5" dirty="0">
                          <a:effectLst/>
                        </a:rPr>
                        <a:t>ra</a:t>
                      </a:r>
                      <a:r>
                        <a:rPr lang="es-MX" sz="800" dirty="0">
                          <a:effectLst/>
                        </a:rPr>
                        <a:t>l,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previ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5" dirty="0">
                          <a:effectLst/>
                        </a:rPr>
                        <a:t>06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8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8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LGA.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0328661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F7AFB6BC-6A30-34F3-9B6A-B5CD475216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758910"/>
              </p:ext>
            </p:extLst>
          </p:nvPr>
        </p:nvGraphicFramePr>
        <p:xfrm>
          <a:off x="628649" y="2780562"/>
          <a:ext cx="7886699" cy="507806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83171365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4155548608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717317267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973337576"/>
                    </a:ext>
                  </a:extLst>
                </a:gridCol>
              </a:tblGrid>
              <a:tr h="507806">
                <a:tc>
                  <a:txBody>
                    <a:bodyPr/>
                    <a:lstStyle/>
                    <a:p>
                      <a:pPr algn="ctr"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9779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5" dirty="0">
                          <a:effectLst/>
                        </a:rPr>
                        <a:t>l</a:t>
                      </a:r>
                      <a:r>
                        <a:rPr lang="es-MX" sz="800" dirty="0">
                          <a:effectLst/>
                        </a:rPr>
                        <a:t>imina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1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61595" algn="ctr">
                        <a:lnSpc>
                          <a:spcPct val="104000"/>
                        </a:lnSpc>
                        <a:spcBef>
                          <a:spcPts val="17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Ad</a:t>
                      </a:r>
                      <a:r>
                        <a:rPr lang="es-MX" sz="800" spc="5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dirty="0">
                          <a:effectLst/>
                        </a:rPr>
                        <a:t>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onoc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xplosión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5" dirty="0">
                          <a:effectLst/>
                        </a:rPr>
                        <a:t>y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Co</a:t>
                      </a:r>
                      <a:r>
                        <a:rPr lang="es-MX" sz="800" spc="5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no</a:t>
                      </a:r>
                      <a:r>
                        <a:rPr lang="es-MX" sz="800" spc="-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8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b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 por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Ar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G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1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d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  <a:spcBef>
                          <a:spcPts val="5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700"/>
                        </a:lnSpc>
                        <a:spcBef>
                          <a:spcPts val="15"/>
                        </a:spcBef>
                      </a:pPr>
                      <a:r>
                        <a:rPr lang="es-MX" sz="6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 marR="352425" algn="l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ivo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para</a:t>
                      </a:r>
                      <a:r>
                        <a:rPr lang="es-MX" sz="800" spc="-7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ina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1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4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proba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dm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nis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ati</a:t>
                      </a:r>
                      <a:r>
                        <a:rPr lang="es-MX" sz="800" dirty="0">
                          <a:effectLst/>
                        </a:rPr>
                        <a:t>va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di</a:t>
                      </a:r>
                      <a:r>
                        <a:rPr lang="es-MX" sz="800" spc="-5" dirty="0">
                          <a:effectLst/>
                        </a:rPr>
                        <a:t>ata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64124951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C4AAF01B-639D-97F0-C5FF-ABF0C956E4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939153"/>
              </p:ext>
            </p:extLst>
          </p:nvPr>
        </p:nvGraphicFramePr>
        <p:xfrm>
          <a:off x="628650" y="3387683"/>
          <a:ext cx="7886699" cy="3639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3672862706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27626410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3670132490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1983149692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marR="23876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Instrumentos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con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a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hiví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9842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D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bir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2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os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q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pe</a:t>
                      </a:r>
                      <a:r>
                        <a:rPr lang="es-MX" sz="800" spc="-5" dirty="0">
                          <a:effectLst/>
                        </a:rPr>
                        <a:t>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10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izac</a:t>
                      </a:r>
                      <a:r>
                        <a:rPr lang="es-MX" sz="800" dirty="0">
                          <a:effectLst/>
                        </a:rPr>
                        <a:t>ión,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fe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ia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o ba</a:t>
                      </a:r>
                      <a:r>
                        <a:rPr lang="es-MX" sz="800" spc="5" dirty="0">
                          <a:effectLst/>
                        </a:rPr>
                        <a:t>j</a:t>
                      </a:r>
                      <a:r>
                        <a:rPr lang="es-MX" sz="800" dirty="0">
                          <a:effectLst/>
                        </a:rPr>
                        <a:t>a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600"/>
                        </a:lnSpc>
                        <a:spcBef>
                          <a:spcPts val="5"/>
                        </a:spcBef>
                      </a:pPr>
                      <a:r>
                        <a:rPr lang="es-MX" sz="5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45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5988415"/>
                  </a:ext>
                </a:extLst>
              </a:tr>
            </a:tbl>
          </a:graphicData>
        </a:graphic>
      </p:graphicFrame>
      <p:graphicFrame>
        <p:nvGraphicFramePr>
          <p:cNvPr id="8" name="Tabla 7">
            <a:extLst>
              <a:ext uri="{FF2B5EF4-FFF2-40B4-BE49-F238E27FC236}">
                <a16:creationId xmlns:a16="http://schemas.microsoft.com/office/drawing/2014/main" id="{08707489-24FC-B59C-A09A-09B13EB5D9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020794"/>
              </p:ext>
            </p:extLst>
          </p:nvPr>
        </p:nvGraphicFramePr>
        <p:xfrm>
          <a:off x="628650" y="3815016"/>
          <a:ext cx="7886699" cy="3749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2010633372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19241862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56003331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2212999803"/>
                    </a:ext>
                  </a:extLst>
                </a:gridCol>
              </a:tblGrid>
              <a:tr h="363900">
                <a:tc>
                  <a:txBody>
                    <a:bodyPr/>
                    <a:lstStyle/>
                    <a:p>
                      <a:pPr marL="5080" marR="124460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rpr</a:t>
                      </a:r>
                      <a:r>
                        <a:rPr lang="es-MX" sz="800" spc="-5" dirty="0">
                          <a:effectLst/>
                        </a:rPr>
                        <a:t>etac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pli</a:t>
                      </a:r>
                      <a:r>
                        <a:rPr lang="es-MX" sz="800" spc="-5" dirty="0">
                          <a:effectLst/>
                        </a:rPr>
                        <a:t>cac</a:t>
                      </a:r>
                      <a:r>
                        <a:rPr lang="es-MX" sz="800" dirty="0">
                          <a:effectLst/>
                        </a:rPr>
                        <a:t>ión del</a:t>
                      </a:r>
                      <a:r>
                        <a:rPr lang="es-MX" sz="800" spc="-6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Ca</a:t>
                      </a:r>
                      <a:r>
                        <a:rPr lang="es-MX" sz="800" spc="-5" dirty="0">
                          <a:effectLst/>
                        </a:rPr>
                        <a:t>tá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15" dirty="0">
                          <a:effectLst/>
                        </a:rPr>
                        <a:t>g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1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Dis</a:t>
                      </a:r>
                      <a:r>
                        <a:rPr lang="es-MX" sz="800" spc="5" dirty="0">
                          <a:effectLst/>
                        </a:rPr>
                        <a:t>p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ión Do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Cl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2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orr</a:t>
                      </a:r>
                      <a:r>
                        <a:rPr lang="es-MX" sz="800" spc="-5" dirty="0">
                          <a:effectLst/>
                        </a:rPr>
                        <a:t>ecta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19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xped</a:t>
                      </a:r>
                      <a:r>
                        <a:rPr lang="es-MX" sz="800" spc="-5" dirty="0">
                          <a:effectLst/>
                        </a:rPr>
                        <a:t>ie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080" marR="349885" algn="ctr">
                        <a:lnSpc>
                          <a:spcPct val="104000"/>
                        </a:lnSpc>
                        <a:spcBef>
                          <a:spcPts val="65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1100"/>
                        </a:lnSpc>
                        <a:spcBef>
                          <a:spcPts val="50"/>
                        </a:spcBef>
                      </a:pPr>
                      <a:r>
                        <a:rPr lang="es-MX" sz="1000" dirty="0">
                          <a:effectLst/>
                        </a:rPr>
                        <a:t> </a:t>
                      </a:r>
                      <a:endParaRPr lang="es-MX" sz="900" dirty="0">
                        <a:effectLst/>
                      </a:endParaRPr>
                    </a:p>
                    <a:p>
                      <a:pPr marL="5715"/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1</a:t>
                      </a:r>
                      <a:r>
                        <a:rPr lang="es-MX" sz="800" spc="-5" dirty="0">
                          <a:effectLst/>
                        </a:rPr>
                        <a:t>3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574597562"/>
                  </a:ext>
                </a:extLst>
              </a:tr>
            </a:tbl>
          </a:graphicData>
        </a:graphic>
      </p:graphicFrame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14E36439-CE42-9ABA-5ED4-EF554E2620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8393846"/>
              </p:ext>
            </p:extLst>
          </p:nvPr>
        </p:nvGraphicFramePr>
        <p:xfrm>
          <a:off x="628650" y="4303774"/>
          <a:ext cx="7886699" cy="673215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512389">
                  <a:extLst>
                    <a:ext uri="{9D8B030D-6E8A-4147-A177-3AD203B41FA5}">
                      <a16:colId xmlns:a16="http://schemas.microsoft.com/office/drawing/2014/main" val="529436141"/>
                    </a:ext>
                  </a:extLst>
                </a:gridCol>
                <a:gridCol w="2766189">
                  <a:extLst>
                    <a:ext uri="{9D8B030D-6E8A-4147-A177-3AD203B41FA5}">
                      <a16:colId xmlns:a16="http://schemas.microsoft.com/office/drawing/2014/main" val="520563419"/>
                    </a:ext>
                  </a:extLst>
                </a:gridCol>
                <a:gridCol w="1724113">
                  <a:extLst>
                    <a:ext uri="{9D8B030D-6E8A-4147-A177-3AD203B41FA5}">
                      <a16:colId xmlns:a16="http://schemas.microsoft.com/office/drawing/2014/main" val="1625442255"/>
                    </a:ext>
                  </a:extLst>
                </a:gridCol>
                <a:gridCol w="1884008">
                  <a:extLst>
                    <a:ext uri="{9D8B030D-6E8A-4147-A177-3AD203B41FA5}">
                      <a16:colId xmlns:a16="http://schemas.microsoft.com/office/drawing/2014/main" val="738575168"/>
                    </a:ext>
                  </a:extLst>
                </a:gridCol>
              </a:tblGrid>
              <a:tr h="673215"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/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le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do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10" dirty="0">
                          <a:effectLst/>
                        </a:rPr>
                        <a:t>  </a:t>
                      </a:r>
                      <a:r>
                        <a:rPr lang="es-MX" sz="800" spc="-5" dirty="0">
                          <a:effectLst/>
                        </a:rPr>
                        <a:t>Téc</a:t>
                      </a:r>
                      <a:r>
                        <a:rPr lang="es-MX" sz="800" dirty="0">
                          <a:effectLst/>
                        </a:rPr>
                        <a:t>ni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6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endParaRPr lang="es-MX" sz="900" dirty="0">
                        <a:effectLst/>
                      </a:endParaRPr>
                    </a:p>
                    <a:p>
                      <a:pPr marL="5080" algn="ctr">
                        <a:spcBef>
                          <a:spcPts val="45"/>
                        </a:spcBef>
                        <a:spcAft>
                          <a:spcPts val="0"/>
                        </a:spcAft>
                      </a:pP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080" algn="ctr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den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ca</a:t>
                      </a:r>
                      <a:r>
                        <a:rPr lang="es-MX" sz="800" dirty="0">
                          <a:effectLst/>
                        </a:rPr>
                        <a:t>r,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</a:t>
                      </a:r>
                      <a:r>
                        <a:rPr lang="es-MX" sz="800" spc="-5" dirty="0">
                          <a:effectLst/>
                        </a:rPr>
                        <a:t>iza</a:t>
                      </a:r>
                      <a:r>
                        <a:rPr lang="es-MX" sz="800" dirty="0">
                          <a:effectLst/>
                        </a:rPr>
                        <a:t>r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ece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l 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on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x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-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5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v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 de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la</a:t>
                      </a:r>
                      <a:r>
                        <a:rPr lang="es-MX" sz="800" spc="12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080" marR="262890" algn="ctr">
                        <a:lnSpc>
                          <a:spcPct val="104000"/>
                        </a:lnSpc>
                        <a:spcBef>
                          <a:spcPts val="390"/>
                        </a:spcBef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spc="5" dirty="0">
                          <a:effectLst/>
                        </a:rPr>
                        <a:t>s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5" dirty="0">
                          <a:effectLst/>
                        </a:rPr>
                        <a:t>ns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bl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</a:t>
                      </a:r>
                      <a:r>
                        <a:rPr lang="es-MX" sz="800" spc="5" dirty="0">
                          <a:effectLst/>
                        </a:rPr>
                        <a:t> 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hivo</a:t>
                      </a:r>
                      <a:r>
                        <a:rPr lang="es-MX" sz="800" spc="-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Tr</a:t>
                      </a:r>
                      <a:r>
                        <a:rPr lang="es-MX" sz="800" spc="-5" dirty="0">
                          <a:effectLst/>
                        </a:rPr>
                        <a:t>á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prod</a:t>
                      </a:r>
                      <a:r>
                        <a:rPr lang="es-MX" sz="800" spc="-5" dirty="0">
                          <a:effectLst/>
                        </a:rPr>
                        <a:t>uct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5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in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or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-3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e</a:t>
                      </a:r>
                      <a:r>
                        <a:rPr lang="es-MX" sz="800" spc="-4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in</a:t>
                      </a:r>
                      <a:r>
                        <a:rPr lang="es-MX" sz="800" spc="-5" dirty="0">
                          <a:effectLst/>
                        </a:rPr>
                        <a:t>teg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s</a:t>
                      </a:r>
                      <a:r>
                        <a:rPr lang="es-MX" sz="800" spc="-1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del Gr</a:t>
                      </a:r>
                      <a:r>
                        <a:rPr lang="es-MX" sz="800" spc="-5" dirty="0">
                          <a:effectLst/>
                        </a:rPr>
                        <a:t>u</a:t>
                      </a:r>
                      <a:r>
                        <a:rPr lang="es-MX" sz="800" dirty="0">
                          <a:effectLst/>
                        </a:rPr>
                        <a:t>po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te</a:t>
                      </a:r>
                      <a:r>
                        <a:rPr lang="es-MX" sz="800" dirty="0">
                          <a:effectLst/>
                        </a:rPr>
                        <a:t>rdis</a:t>
                      </a:r>
                      <a:r>
                        <a:rPr lang="es-MX" sz="800" spc="-5" dirty="0">
                          <a:effectLst/>
                        </a:rPr>
                        <a:t>c</a:t>
                      </a:r>
                      <a:r>
                        <a:rPr lang="es-MX" sz="800" dirty="0">
                          <a:effectLst/>
                        </a:rPr>
                        <a:t>ipl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a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i</a:t>
                      </a:r>
                      <a:r>
                        <a:rPr lang="es-MX" sz="800" dirty="0">
                          <a:effectLst/>
                        </a:rPr>
                        <a:t>o</a:t>
                      </a:r>
                      <a:r>
                        <a:rPr lang="es-MX" sz="800" spc="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de </a:t>
                      </a:r>
                      <a:r>
                        <a:rPr lang="es-MX" sz="800" spc="-5" dirty="0">
                          <a:effectLst/>
                        </a:rPr>
                        <a:t>Va</a:t>
                      </a:r>
                      <a:r>
                        <a:rPr lang="es-MX" sz="800" dirty="0">
                          <a:effectLst/>
                        </a:rPr>
                        <a:t>lo</a:t>
                      </a:r>
                      <a:r>
                        <a:rPr lang="es-MX" sz="800" spc="-5" dirty="0">
                          <a:effectLst/>
                        </a:rPr>
                        <a:t>rac</a:t>
                      </a:r>
                      <a:r>
                        <a:rPr lang="es-MX" sz="800" dirty="0">
                          <a:effectLst/>
                        </a:rPr>
                        <a:t>ión</a:t>
                      </a:r>
                      <a:r>
                        <a:rPr lang="es-MX" sz="800" spc="2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Doc</a:t>
                      </a:r>
                      <a:r>
                        <a:rPr lang="es-MX" sz="800" spc="-10" dirty="0">
                          <a:effectLst/>
                        </a:rPr>
                        <a:t>u</a:t>
                      </a:r>
                      <a:r>
                        <a:rPr lang="es-MX" sz="800" spc="5" dirty="0">
                          <a:effectLst/>
                        </a:rPr>
                        <a:t>m</a:t>
                      </a:r>
                      <a:r>
                        <a:rPr lang="es-MX" sz="800" spc="-5" dirty="0">
                          <a:effectLst/>
                        </a:rPr>
                        <a:t>e</a:t>
                      </a:r>
                      <a:r>
                        <a:rPr lang="es-MX" sz="800" dirty="0">
                          <a:effectLst/>
                        </a:rPr>
                        <a:t>n</a:t>
                      </a:r>
                      <a:r>
                        <a:rPr lang="es-MX" sz="800" spc="-5" dirty="0">
                          <a:effectLst/>
                        </a:rPr>
                        <a:t>ta</a:t>
                      </a:r>
                      <a:r>
                        <a:rPr lang="es-MX" sz="800" dirty="0">
                          <a:effectLst/>
                        </a:rPr>
                        <a:t>l.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000"/>
                        </a:lnSpc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ts val="1000"/>
                        </a:lnSpc>
                        <a:spcBef>
                          <a:spcPts val="10"/>
                        </a:spcBef>
                      </a:pPr>
                      <a:r>
                        <a:rPr lang="es-MX" sz="900" dirty="0">
                          <a:effectLst/>
                        </a:rPr>
                        <a:t> </a:t>
                      </a:r>
                    </a:p>
                    <a:p>
                      <a:pPr marL="5715" marR="50165">
                        <a:lnSpc>
                          <a:spcPct val="104000"/>
                        </a:lnSpc>
                        <a:spcAft>
                          <a:spcPts val="0"/>
                        </a:spcAft>
                      </a:pPr>
                      <a:r>
                        <a:rPr lang="es-MX" sz="800" dirty="0">
                          <a:effectLst/>
                        </a:rPr>
                        <a:t>LGA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Ar</a:t>
                      </a:r>
                      <a:r>
                        <a:rPr lang="es-MX" sz="800" spc="-5" dirty="0">
                          <a:effectLst/>
                        </a:rPr>
                        <a:t>t</a:t>
                      </a:r>
                      <a:r>
                        <a:rPr lang="es-MX" sz="800" dirty="0">
                          <a:effectLst/>
                        </a:rPr>
                        <a:t>í</a:t>
                      </a:r>
                      <a:r>
                        <a:rPr lang="es-MX" sz="800" spc="-5" dirty="0">
                          <a:effectLst/>
                        </a:rPr>
                        <a:t>cu</a:t>
                      </a:r>
                      <a:r>
                        <a:rPr lang="es-MX" sz="800" dirty="0">
                          <a:effectLst/>
                        </a:rPr>
                        <a:t>los</a:t>
                      </a:r>
                      <a:r>
                        <a:rPr lang="es-MX" sz="800" spc="-1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0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1,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2</a:t>
                      </a:r>
                      <a:r>
                        <a:rPr lang="es-MX" sz="800" spc="3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f</a:t>
                      </a:r>
                      <a:r>
                        <a:rPr lang="es-MX" sz="800" dirty="0">
                          <a:effectLst/>
                        </a:rPr>
                        <a:t>r</a:t>
                      </a:r>
                      <a:r>
                        <a:rPr lang="es-MX" sz="800" spc="-5" dirty="0">
                          <a:effectLst/>
                        </a:rPr>
                        <a:t>ac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r>
                        <a:rPr lang="es-MX" sz="800" spc="15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II</a:t>
                      </a:r>
                      <a:r>
                        <a:rPr lang="es-MX" sz="800" dirty="0">
                          <a:effectLst/>
                        </a:rPr>
                        <a:t>I</a:t>
                      </a:r>
                      <a:r>
                        <a:rPr lang="es-MX" sz="800" spc="-70" dirty="0">
                          <a:effectLst/>
                        </a:rPr>
                        <a:t> </a:t>
                      </a:r>
                      <a:r>
                        <a:rPr lang="es-MX" sz="800" dirty="0">
                          <a:effectLst/>
                        </a:rPr>
                        <a:t>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5" dirty="0">
                          <a:effectLst/>
                        </a:rPr>
                        <a:t>I</a:t>
                      </a:r>
                      <a:r>
                        <a:rPr lang="es-MX" sz="800" spc="-5" dirty="0">
                          <a:effectLst/>
                        </a:rPr>
                        <a:t>V</a:t>
                      </a:r>
                      <a:r>
                        <a:rPr lang="es-MX" sz="800" dirty="0">
                          <a:effectLst/>
                        </a:rPr>
                        <a:t>,</a:t>
                      </a:r>
                      <a:r>
                        <a:rPr lang="es-MX" sz="800" spc="155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dirty="0">
                          <a:effectLst/>
                        </a:rPr>
                        <a:t>3 y</a:t>
                      </a:r>
                      <a:r>
                        <a:rPr lang="es-MX" sz="800" spc="40" dirty="0">
                          <a:effectLst/>
                        </a:rPr>
                        <a:t> </a:t>
                      </a:r>
                      <a:r>
                        <a:rPr lang="es-MX" sz="800" spc="-5" dirty="0">
                          <a:effectLst/>
                        </a:rPr>
                        <a:t>5</a:t>
                      </a:r>
                      <a:r>
                        <a:rPr lang="es-MX" sz="800" spc="5" dirty="0">
                          <a:effectLst/>
                        </a:rPr>
                        <a:t>6</a:t>
                      </a:r>
                      <a:r>
                        <a:rPr lang="es-MX" sz="800" dirty="0">
                          <a:effectLst/>
                        </a:rPr>
                        <a:t>.</a:t>
                      </a:r>
                      <a:endParaRPr lang="es-MX" sz="9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416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20199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FD18013-C471-EFF4-0EDC-3B492D252515}"/>
              </a:ext>
            </a:extLst>
          </p:cNvPr>
          <p:cNvSpPr txBox="1"/>
          <p:nvPr/>
        </p:nvSpPr>
        <p:spPr>
          <a:xfrm>
            <a:off x="283464" y="6199632"/>
            <a:ext cx="20848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s-MX" sz="1100" dirty="0"/>
              <a:t>www.simapag.gob.mx</a:t>
            </a:r>
          </a:p>
        </p:txBody>
      </p:sp>
    </p:spTree>
    <p:extLst>
      <p:ext uri="{BB962C8B-B14F-4D97-AF65-F5344CB8AC3E}">
        <p14:creationId xmlns:p14="http://schemas.microsoft.com/office/powerpoint/2010/main" val="41627394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2285</TotalTime>
  <Words>2930</Words>
  <Application>Microsoft Office PowerPoint</Application>
  <PresentationFormat>Presentación en pantalla (4:3)</PresentationFormat>
  <Paragraphs>541</Paragraphs>
  <Slides>19</Slides>
  <Notes>19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Area de Cotabilidad</cp:lastModifiedBy>
  <cp:revision>44</cp:revision>
  <cp:lastPrinted>2024-03-27T14:13:57Z</cp:lastPrinted>
  <dcterms:created xsi:type="dcterms:W3CDTF">2022-06-30T13:40:08Z</dcterms:created>
  <dcterms:modified xsi:type="dcterms:W3CDTF">2024-06-20T17:16:41Z</dcterms:modified>
</cp:coreProperties>
</file>